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8" r:id="rId3"/>
    <p:sldId id="275" r:id="rId4"/>
    <p:sldId id="292" r:id="rId5"/>
    <p:sldId id="272" r:id="rId6"/>
    <p:sldId id="273" r:id="rId7"/>
    <p:sldId id="274" r:id="rId8"/>
    <p:sldId id="276" r:id="rId9"/>
    <p:sldId id="293" r:id="rId10"/>
    <p:sldId id="277" r:id="rId11"/>
    <p:sldId id="278" r:id="rId12"/>
    <p:sldId id="279" r:id="rId13"/>
    <p:sldId id="283" r:id="rId14"/>
    <p:sldId id="266" r:id="rId15"/>
    <p:sldId id="281" r:id="rId16"/>
    <p:sldId id="287" r:id="rId17"/>
    <p:sldId id="291" r:id="rId18"/>
    <p:sldId id="284" r:id="rId19"/>
    <p:sldId id="285" r:id="rId20"/>
    <p:sldId id="286" r:id="rId21"/>
    <p:sldId id="282" r:id="rId22"/>
    <p:sldId id="295" r:id="rId23"/>
    <p:sldId id="280" r:id="rId24"/>
    <p:sldId id="261" r:id="rId25"/>
    <p:sldId id="264" r:id="rId26"/>
    <p:sldId id="265" r:id="rId27"/>
    <p:sldId id="263" r:id="rId28"/>
    <p:sldId id="270" r:id="rId29"/>
    <p:sldId id="288" r:id="rId30"/>
    <p:sldId id="289" r:id="rId31"/>
    <p:sldId id="290" r:id="rId32"/>
    <p:sldId id="25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ER IL" initials="I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2B459-755A-4BF7-8ECF-25DBF4A1593E}" type="datetimeFigureOut">
              <a:rPr lang="en-US" smtClean="0"/>
              <a:pPr/>
              <a:t>10/29/2016</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F414F-6B15-4FC5-B07B-BD0727ED5C5D}" type="slidenum">
              <a:rPr lang="bg-BG" smtClean="0"/>
              <a:pPr/>
              <a:t>‹#›</a:t>
            </a:fld>
            <a:endParaRPr lang="bg-BG"/>
          </a:p>
        </p:txBody>
      </p:sp>
    </p:spTree>
    <p:extLst>
      <p:ext uri="{BB962C8B-B14F-4D97-AF65-F5344CB8AC3E}">
        <p14:creationId xmlns:p14="http://schemas.microsoft.com/office/powerpoint/2010/main" val="2868439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10" name="Правоъгълен триъгъл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лавие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bg-BG" smtClean="0"/>
              <a:t>Щракнете, за да редактирате стила на заглавието в образеца</a:t>
            </a:r>
            <a:endParaRPr kumimoji="0" lang="en-US"/>
          </a:p>
        </p:txBody>
      </p:sp>
      <p:sp>
        <p:nvSpPr>
          <p:cNvPr id="17" name="Подзаглавие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bg-BG" smtClean="0"/>
              <a:t>Щракнете, за да редактирате стила на подзаглавията в образеца</a:t>
            </a:r>
            <a:endParaRPr kumimoji="0" lang="en-US"/>
          </a:p>
        </p:txBody>
      </p:sp>
      <p:grpSp>
        <p:nvGrpSpPr>
          <p:cNvPr id="2" name="Групиране 1"/>
          <p:cNvGrpSpPr/>
          <p:nvPr/>
        </p:nvGrpSpPr>
        <p:grpSpPr>
          <a:xfrm>
            <a:off x="-3765" y="4953000"/>
            <a:ext cx="9147765" cy="1912088"/>
            <a:chOff x="-3765" y="4832896"/>
            <a:chExt cx="9147765" cy="2032192"/>
          </a:xfrm>
        </p:grpSpPr>
        <p:sp>
          <p:nvSpPr>
            <p:cNvPr id="7" name="Свободна форма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Свободна форма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Свободна форма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аво съединение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Контейнер за дата 29"/>
          <p:cNvSpPr>
            <a:spLocks noGrp="1"/>
          </p:cNvSpPr>
          <p:nvPr>
            <p:ph type="dt" sz="half" idx="10"/>
          </p:nvPr>
        </p:nvSpPr>
        <p:spPr/>
        <p:txBody>
          <a:bodyPr/>
          <a:lstStyle>
            <a:lvl1pPr>
              <a:defRPr>
                <a:solidFill>
                  <a:srgbClr val="FFFFFF"/>
                </a:solidFill>
              </a:defRPr>
            </a:lvl1pPr>
            <a:extLst/>
          </a:lstStyle>
          <a:p>
            <a:fld id="{91E192ED-79FB-472A-9A7F-46E50ED4502D}" type="datetime1">
              <a:rPr lang="en-US" smtClean="0"/>
              <a:pPr/>
              <a:t>10/29/2016</a:t>
            </a:fld>
            <a:endParaRPr lang="en-US" dirty="0">
              <a:solidFill>
                <a:srgbClr val="FFFFFF"/>
              </a:solidFill>
            </a:endParaRPr>
          </a:p>
        </p:txBody>
      </p:sp>
      <p:sp>
        <p:nvSpPr>
          <p:cNvPr id="19" name="Контейнер за долния колонтитул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Контейнер за номер на слайда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extLst/>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extLst/>
          </a:lstStyle>
          <a:p>
            <a:fld id="{B730F72D-CAC4-4F6D-BDD3-4A7391A6BA48}" type="datetime1">
              <a:rPr lang="en-US" smtClean="0"/>
              <a:pPr/>
              <a:t>10/29/2016</a:t>
            </a:fld>
            <a:endParaRPr lang="en-US"/>
          </a:p>
        </p:txBody>
      </p:sp>
      <p:sp>
        <p:nvSpPr>
          <p:cNvPr id="5" name="Контейнер за долния колонтитул 4"/>
          <p:cNvSpPr>
            <a:spLocks noGrp="1"/>
          </p:cNvSpPr>
          <p:nvPr>
            <p:ph type="ftr" sz="quarter" idx="11"/>
          </p:nvPr>
        </p:nvSpPr>
        <p:spPr/>
        <p:txBody>
          <a:bodyPr/>
          <a:lstStyle>
            <a:extLst/>
          </a:lstStyle>
          <a:p>
            <a:endParaRPr kumimoji="0" lang="en-US"/>
          </a:p>
        </p:txBody>
      </p:sp>
      <p:sp>
        <p:nvSpPr>
          <p:cNvPr id="6" name="Контейнер за номер на слайда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844013" y="274640"/>
            <a:ext cx="1777470" cy="5592761"/>
          </a:xfrm>
        </p:spPr>
        <p:txBody>
          <a:bodyPr vert="eaVert"/>
          <a:lstStyle>
            <a:extLst/>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extLst/>
          </a:lstStyle>
          <a:p>
            <a:fld id="{883041B7-35F4-4AE4-AAE3-7F7B52190E2C}" type="datetime1">
              <a:rPr lang="en-US" smtClean="0"/>
              <a:pPr/>
              <a:t>10/29/2016</a:t>
            </a:fld>
            <a:endParaRPr lang="en-US"/>
          </a:p>
        </p:txBody>
      </p:sp>
      <p:sp>
        <p:nvSpPr>
          <p:cNvPr id="5" name="Контейнер за долния колонтитул 4"/>
          <p:cNvSpPr>
            <a:spLocks noGrp="1"/>
          </p:cNvSpPr>
          <p:nvPr>
            <p:ph type="ftr" sz="quarter" idx="11"/>
          </p:nvPr>
        </p:nvSpPr>
        <p:spPr/>
        <p:txBody>
          <a:bodyPr/>
          <a:lstStyle>
            <a:extLst/>
          </a:lstStyle>
          <a:p>
            <a:endParaRPr kumimoji="0" lang="en-US"/>
          </a:p>
        </p:txBody>
      </p:sp>
      <p:sp>
        <p:nvSpPr>
          <p:cNvPr id="6" name="Контейнер за номер на слайда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extLs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extLst/>
          </a:lstStyle>
          <a:p>
            <a:fld id="{53325A98-C82A-438F-B8B8-DE0E0E8AA208}" type="datetime1">
              <a:rPr lang="en-US" smtClean="0"/>
              <a:pPr/>
              <a:t>10/29/2016</a:t>
            </a:fld>
            <a:endParaRPr lang="en-US"/>
          </a:p>
        </p:txBody>
      </p:sp>
      <p:sp>
        <p:nvSpPr>
          <p:cNvPr id="5" name="Контейнер за долния колонтитул 4"/>
          <p:cNvSpPr>
            <a:spLocks noGrp="1"/>
          </p:cNvSpPr>
          <p:nvPr>
            <p:ph type="ftr" sz="quarter" idx="11"/>
          </p:nvPr>
        </p:nvSpPr>
        <p:spPr/>
        <p:txBody>
          <a:bodyPr/>
          <a:lstStyle>
            <a:extLst/>
          </a:lstStyle>
          <a:p>
            <a:endParaRPr kumimoji="0" lang="en-US"/>
          </a:p>
        </p:txBody>
      </p:sp>
      <p:sp>
        <p:nvSpPr>
          <p:cNvPr id="6" name="Контейнер за номер на слайда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Заглавие 6"/>
          <p:cNvSpPr>
            <a:spLocks noGrp="1"/>
          </p:cNvSpPr>
          <p:nvPr>
            <p:ph type="title"/>
          </p:nvPr>
        </p:nvSpPr>
        <p:spPr/>
        <p:txBody>
          <a:bodyPr rtlCol="0"/>
          <a:lstStyle>
            <a:extLst/>
          </a:lstStyle>
          <a:p>
            <a:r>
              <a:rPr kumimoji="0" lang="bg-BG" smtClean="0"/>
              <a:t>Щракнете, за да редактирате стила на заглавието в образеца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bg>
      <p:bgRef idx="1002">
        <a:schemeClr val="bg1"/>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bg-BG" smtClean="0"/>
              <a:t>Щракн., за да ред. стил на загл. в обр.</a:t>
            </a:r>
          </a:p>
        </p:txBody>
      </p:sp>
      <p:sp>
        <p:nvSpPr>
          <p:cNvPr id="4" name="Контейнер за дата 3"/>
          <p:cNvSpPr>
            <a:spLocks noGrp="1"/>
          </p:cNvSpPr>
          <p:nvPr>
            <p:ph type="dt" sz="half" idx="10"/>
          </p:nvPr>
        </p:nvSpPr>
        <p:spPr/>
        <p:txBody>
          <a:bodyPr/>
          <a:lstStyle>
            <a:extLst/>
          </a:lstStyle>
          <a:p>
            <a:fld id="{A21299CD-D3E6-43FF-95E0-5A865694B866}" type="datetime1">
              <a:rPr lang="en-US" smtClean="0"/>
              <a:pPr/>
              <a:t>10/29/2016</a:t>
            </a:fld>
            <a:endParaRPr lang="en-US"/>
          </a:p>
        </p:txBody>
      </p:sp>
      <p:sp>
        <p:nvSpPr>
          <p:cNvPr id="5" name="Контейнер за долния колонтитул 4"/>
          <p:cNvSpPr>
            <a:spLocks noGrp="1"/>
          </p:cNvSpPr>
          <p:nvPr>
            <p:ph type="ftr" sz="quarter" idx="11"/>
          </p:nvPr>
        </p:nvSpPr>
        <p:spPr/>
        <p:txBody>
          <a:bodyPr/>
          <a:lstStyle>
            <a:extLst/>
          </a:lstStyle>
          <a:p>
            <a:endParaRPr kumimoji="0" lang="en-US"/>
          </a:p>
        </p:txBody>
      </p:sp>
      <p:sp>
        <p:nvSpPr>
          <p:cNvPr id="6" name="Контейнер за номер на слайда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V-образна стрел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образна стрел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bg>
      <p:bgRef idx="1002">
        <a:schemeClr val="bg1"/>
      </p:bgRef>
    </p:bg>
    <p:spTree>
      <p:nvGrpSpPr>
        <p:cNvPr id="1" name=""/>
        <p:cNvGrpSpPr/>
        <p:nvPr/>
      </p:nvGrpSpPr>
      <p:grpSpPr>
        <a:xfrm>
          <a:off x="0" y="0"/>
          <a:ext cx="0" cy="0"/>
          <a:chOff x="0" y="0"/>
          <a:chExt cx="0" cy="0"/>
        </a:xfrm>
      </p:grpSpPr>
      <p:sp>
        <p:nvSpPr>
          <p:cNvPr id="3" name="Контейнер за съдържани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съдържани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p:txBody>
          <a:bodyPr/>
          <a:lstStyle>
            <a:extLst/>
          </a:lstStyle>
          <a:p>
            <a:fld id="{1D0ED8F4-5FE4-4C45-9073-3425EC478135}" type="datetime1">
              <a:rPr lang="en-US" smtClean="0"/>
              <a:pPr/>
              <a:t>10/29/2016</a:t>
            </a:fld>
            <a:endParaRPr lang="en-US"/>
          </a:p>
        </p:txBody>
      </p:sp>
      <p:sp>
        <p:nvSpPr>
          <p:cNvPr id="6" name="Контейнер за долния колонтитул 5"/>
          <p:cNvSpPr>
            <a:spLocks noGrp="1"/>
          </p:cNvSpPr>
          <p:nvPr>
            <p:ph type="ftr" sz="quarter" idx="11"/>
          </p:nvPr>
        </p:nvSpPr>
        <p:spPr/>
        <p:txBody>
          <a:bodyPr/>
          <a:lstStyle>
            <a:extLst/>
          </a:lstStyle>
          <a:p>
            <a:endParaRPr kumimoji="0" lang="en-US"/>
          </a:p>
        </p:txBody>
      </p:sp>
      <p:sp>
        <p:nvSpPr>
          <p:cNvPr id="7" name="Контейнер за номер на слайда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Заглавие 7"/>
          <p:cNvSpPr>
            <a:spLocks noGrp="1"/>
          </p:cNvSpPr>
          <p:nvPr>
            <p:ph type="title"/>
          </p:nvPr>
        </p:nvSpPr>
        <p:spPr/>
        <p:txBody>
          <a:bodyPr rtlCol="0"/>
          <a:lstStyle>
            <a:extLst/>
          </a:lstStyle>
          <a:p>
            <a:r>
              <a:rPr kumimoji="0" lang="bg-BG" smtClean="0"/>
              <a:t>Щракнете, за да редактирате стила на заглавието в образеца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8229600" cy="1143000"/>
          </a:xfrm>
        </p:spPr>
        <p:txBody>
          <a:bodyPr anchor="ctr"/>
          <a:lstStyle>
            <a:lvl1pPr>
              <a:defRPr/>
            </a:lvl1pPr>
            <a:extLst/>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bg-BG" smtClean="0"/>
              <a:t>Щракн., за да ред. стил на загл. в обр.</a:t>
            </a:r>
          </a:p>
        </p:txBody>
      </p:sp>
      <p:sp>
        <p:nvSpPr>
          <p:cNvPr id="4" name="Текстов контейне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bg-BG" smtClean="0"/>
              <a:t>Щракн., за да ред. стил на загл. в обр.</a:t>
            </a:r>
          </a:p>
        </p:txBody>
      </p:sp>
      <p:sp>
        <p:nvSpPr>
          <p:cNvPr id="5" name="Контейнер за съдържани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6" name="Контейнер за съдържани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0"/>
          </p:nvPr>
        </p:nvSpPr>
        <p:spPr/>
        <p:txBody>
          <a:bodyPr/>
          <a:lstStyle>
            <a:extLst/>
          </a:lstStyle>
          <a:p>
            <a:fld id="{2E64F2D4-4DC6-48E9-93AF-1408C40E9A61}" type="datetime1">
              <a:rPr lang="en-US" smtClean="0"/>
              <a:pPr/>
              <a:t>10/29/2016</a:t>
            </a:fld>
            <a:endParaRPr lang="en-US"/>
          </a:p>
        </p:txBody>
      </p:sp>
      <p:sp>
        <p:nvSpPr>
          <p:cNvPr id="8" name="Контейнер за долния колонтитул 7"/>
          <p:cNvSpPr>
            <a:spLocks noGrp="1"/>
          </p:cNvSpPr>
          <p:nvPr>
            <p:ph type="ftr" sz="quarter" idx="11"/>
          </p:nvPr>
        </p:nvSpPr>
        <p:spPr/>
        <p:txBody>
          <a:bodyPr/>
          <a:lstStyle>
            <a:extLst/>
          </a:lstStyle>
          <a:p>
            <a:endParaRPr kumimoji="0" lang="en-US"/>
          </a:p>
        </p:txBody>
      </p:sp>
      <p:sp>
        <p:nvSpPr>
          <p:cNvPr id="9" name="Контейнер за номер на слайда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bg>
      <p:bgRef idx="1002">
        <a:schemeClr val="bg1"/>
      </p:bgRef>
    </p:bg>
    <p:spTree>
      <p:nvGrpSpPr>
        <p:cNvPr id="1" name=""/>
        <p:cNvGrpSpPr/>
        <p:nvPr/>
      </p:nvGrpSpPr>
      <p:grpSpPr>
        <a:xfrm>
          <a:off x="0" y="0"/>
          <a:ext cx="0" cy="0"/>
          <a:chOff x="0" y="0"/>
          <a:chExt cx="0" cy="0"/>
        </a:xfrm>
      </p:grpSpPr>
      <p:sp>
        <p:nvSpPr>
          <p:cNvPr id="3" name="Контейнер за дата 2"/>
          <p:cNvSpPr>
            <a:spLocks noGrp="1"/>
          </p:cNvSpPr>
          <p:nvPr>
            <p:ph type="dt" sz="half" idx="10"/>
          </p:nvPr>
        </p:nvSpPr>
        <p:spPr/>
        <p:txBody>
          <a:bodyPr/>
          <a:lstStyle>
            <a:extLst/>
          </a:lstStyle>
          <a:p>
            <a:fld id="{C47EEE82-B0E9-47B3-BA87-944C7CA7D42C}" type="datetime1">
              <a:rPr lang="en-US" smtClean="0"/>
              <a:pPr/>
              <a:t>10/29/2016</a:t>
            </a:fld>
            <a:endParaRPr lang="en-US"/>
          </a:p>
        </p:txBody>
      </p:sp>
      <p:sp>
        <p:nvSpPr>
          <p:cNvPr id="4" name="Контейнер за долния колонтитул 3"/>
          <p:cNvSpPr>
            <a:spLocks noGrp="1"/>
          </p:cNvSpPr>
          <p:nvPr>
            <p:ph type="ftr" sz="quarter" idx="11"/>
          </p:nvPr>
        </p:nvSpPr>
        <p:spPr/>
        <p:txBody>
          <a:bodyPr/>
          <a:lstStyle>
            <a:extLst/>
          </a:lstStyle>
          <a:p>
            <a:endParaRPr kumimoji="0" lang="en-US"/>
          </a:p>
        </p:txBody>
      </p:sp>
      <p:sp>
        <p:nvSpPr>
          <p:cNvPr id="5" name="Контейнер за номер на слайда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Заглавие 5"/>
          <p:cNvSpPr>
            <a:spLocks noGrp="1"/>
          </p:cNvSpPr>
          <p:nvPr>
            <p:ph type="title"/>
          </p:nvPr>
        </p:nvSpPr>
        <p:spPr/>
        <p:txBody>
          <a:bodyPr rtlCol="0"/>
          <a:lstStyle>
            <a:extLst/>
          </a:lstStyle>
          <a:p>
            <a:r>
              <a:rPr kumimoji="0" lang="bg-BG" smtClean="0"/>
              <a:t>Щракнете, за да редактирате стила на заглавието в образеца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extLst/>
          </a:lstStyle>
          <a:p>
            <a:fld id="{3E36A82C-6BBA-4BA6-BAC6-411C8B13635F}" type="datetime1">
              <a:rPr lang="en-US" smtClean="0"/>
              <a:pPr/>
              <a:t>10/29/2016</a:t>
            </a:fld>
            <a:endParaRPr lang="en-US"/>
          </a:p>
        </p:txBody>
      </p:sp>
      <p:sp>
        <p:nvSpPr>
          <p:cNvPr id="3" name="Контейнер за долния колонтитул 2"/>
          <p:cNvSpPr>
            <a:spLocks noGrp="1"/>
          </p:cNvSpPr>
          <p:nvPr>
            <p:ph type="ftr" sz="quarter" idx="11"/>
          </p:nvPr>
        </p:nvSpPr>
        <p:spPr/>
        <p:txBody>
          <a:bodyPr/>
          <a:lstStyle>
            <a:extLst/>
          </a:lstStyle>
          <a:p>
            <a:endParaRPr kumimoji="0" lang="en-US"/>
          </a:p>
        </p:txBody>
      </p:sp>
      <p:sp>
        <p:nvSpPr>
          <p:cNvPr id="4" name="Контейнер за номер на слайда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bg>
      <p:bgRef idx="1003">
        <a:schemeClr val="bg1"/>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bg-BG" smtClean="0"/>
              <a:t>Щракн., за да ред. стил на загл. в обр.</a:t>
            </a:r>
          </a:p>
        </p:txBody>
      </p:sp>
      <p:sp>
        <p:nvSpPr>
          <p:cNvPr id="4" name="Контейнер за съдържани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a:xfrm>
            <a:off x="6727032" y="6407944"/>
            <a:ext cx="1920240" cy="365760"/>
          </a:xfrm>
        </p:spPr>
        <p:txBody>
          <a:bodyPr/>
          <a:lstStyle>
            <a:extLst/>
          </a:lstStyle>
          <a:p>
            <a:fld id="{E34D2449-FF10-48FE-9A13-AE4C69600660}" type="datetime1">
              <a:rPr lang="en-US" smtClean="0"/>
              <a:pPr/>
              <a:t>10/29/2016</a:t>
            </a:fld>
            <a:endParaRPr lang="en-US"/>
          </a:p>
        </p:txBody>
      </p:sp>
      <p:sp>
        <p:nvSpPr>
          <p:cNvPr id="6" name="Контейнер за долния колонтитул 5"/>
          <p:cNvSpPr>
            <a:spLocks noGrp="1"/>
          </p:cNvSpPr>
          <p:nvPr>
            <p:ph type="ftr" sz="quarter" idx="11"/>
          </p:nvPr>
        </p:nvSpPr>
        <p:spPr/>
        <p:txBody>
          <a:bodyPr/>
          <a:lstStyle>
            <a:extLst/>
          </a:lstStyle>
          <a:p>
            <a:endParaRPr kumimoji="0" lang="en-US"/>
          </a:p>
        </p:txBody>
      </p:sp>
      <p:sp>
        <p:nvSpPr>
          <p:cNvPr id="7" name="Контейнер за номер на слайда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bg>
      <p:bgRef idx="1002">
        <a:schemeClr val="bg1"/>
      </p:bgRef>
    </p:bg>
    <p:spTree>
      <p:nvGrpSpPr>
        <p:cNvPr id="1" name=""/>
        <p:cNvGrpSpPr/>
        <p:nvPr/>
      </p:nvGrpSpPr>
      <p:grpSpPr>
        <a:xfrm>
          <a:off x="0" y="0"/>
          <a:ext cx="0" cy="0"/>
          <a:chOff x="0" y="0"/>
          <a:chExt cx="0" cy="0"/>
        </a:xfrm>
      </p:grpSpPr>
      <p:sp>
        <p:nvSpPr>
          <p:cNvPr id="4" name="Текстов контейне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bg-BG" smtClean="0"/>
              <a:t>Щракн., за да ред. стил на загл. в обр.</a:t>
            </a:r>
          </a:p>
        </p:txBody>
      </p:sp>
      <p:sp>
        <p:nvSpPr>
          <p:cNvPr id="3" name="Контейнер за картина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bg-BG" smtClean="0"/>
              <a:t>Щракнете върху иконата, за да добавите картина</a:t>
            </a:r>
            <a:endParaRPr kumimoji="0" lang="en-US" dirty="0"/>
          </a:p>
        </p:txBody>
      </p:sp>
      <p:sp>
        <p:nvSpPr>
          <p:cNvPr id="5" name="Контейнер за дата 4"/>
          <p:cNvSpPr>
            <a:spLocks noGrp="1"/>
          </p:cNvSpPr>
          <p:nvPr>
            <p:ph type="dt" sz="half" idx="10"/>
          </p:nvPr>
        </p:nvSpPr>
        <p:spPr/>
        <p:txBody>
          <a:bodyPr/>
          <a:lstStyle>
            <a:lvl1pPr>
              <a:defRPr>
                <a:solidFill>
                  <a:schemeClr val="tx1"/>
                </a:solidFill>
              </a:defRPr>
            </a:lvl1pPr>
            <a:extLst/>
          </a:lstStyle>
          <a:p>
            <a:fld id="{DC195908-278D-4913-BAF4-89CF99A955D5}" type="datetime1">
              <a:rPr lang="en-US" smtClean="0"/>
              <a:pPr/>
              <a:t>10/29/2016</a:t>
            </a:fld>
            <a:endParaRPr lang="en-US">
              <a:solidFill>
                <a:schemeClr val="tx1"/>
              </a:solidFill>
            </a:endParaRPr>
          </a:p>
        </p:txBody>
      </p:sp>
      <p:sp>
        <p:nvSpPr>
          <p:cNvPr id="6" name="Контейнер за долния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Контейнер за номер на слайда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Заглавие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bg-BG" smtClean="0"/>
              <a:t>Щракнете, за да редактирате стила на заглавието в образеца</a:t>
            </a:r>
            <a:endParaRPr kumimoji="0" lang="en-US"/>
          </a:p>
        </p:txBody>
      </p:sp>
      <p:sp>
        <p:nvSpPr>
          <p:cNvPr id="8" name="Свободна форма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Свободна форма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авоъгълен триъгъл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аво съединение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образна стрел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образна стрел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Свободна форма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Свободна форма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авоъгълен триъгъл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аво съединение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Контейнер за заглавие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bg-BG" smtClean="0"/>
              <a:t>Щракнете, за да редактирате стила на заглавието в образеца</a:t>
            </a:r>
            <a:endParaRPr kumimoji="0" lang="en-US"/>
          </a:p>
        </p:txBody>
      </p:sp>
      <p:sp>
        <p:nvSpPr>
          <p:cNvPr id="30" name="Текстов контейне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bg-BG" smtClean="0"/>
              <a:t>Щракн., за да ред. стил на загл. в обр.</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0" name="Контейнер за 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CA2A6F6-E361-4BE5-AD2B-207CBD388AA6}" type="datetime1">
              <a:rPr lang="en-US" smtClean="0"/>
              <a:pPr/>
              <a:t>10/29/2016</a:t>
            </a:fld>
            <a:endParaRPr lang="en-US" sz="1000" dirty="0">
              <a:solidFill>
                <a:schemeClr val="tx1"/>
              </a:solidFill>
            </a:endParaRPr>
          </a:p>
        </p:txBody>
      </p:sp>
      <p:sp>
        <p:nvSpPr>
          <p:cNvPr id="22" name="Контейнер за долния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Контейнер за номер на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blogs.unwe.bg/ipesheva-goranova/en/"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857233"/>
            <a:ext cx="7772400" cy="2725130"/>
          </a:xfrm>
        </p:spPr>
        <p:txBody>
          <a:bodyPr>
            <a:noAutofit/>
          </a:bodyPr>
          <a:lstStyle/>
          <a:p>
            <a:pPr algn="ctr"/>
            <a:r>
              <a:rPr lang="bg-BG" sz="3200" dirty="0" smtClean="0">
                <a:latin typeface="Times New Roman" pitchFamily="18" charset="0"/>
                <a:cs typeface="Times New Roman" pitchFamily="18" charset="0"/>
              </a:rPr>
              <a:t>Възможности за допълнително практическо обучение на студенти от спец. Право</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solidFill>
                  <a:srgbClr val="0070C0"/>
                </a:solidFill>
                <a:latin typeface="Times New Roman" pitchFamily="18" charset="0"/>
                <a:cs typeface="Times New Roman" pitchFamily="18" charset="0"/>
              </a:rPr>
              <a:t>Opportunities for further practical training of students studying Law</a:t>
            </a:r>
            <a:r>
              <a:rPr lang="bg-BG" sz="3200" dirty="0" smtClean="0">
                <a:solidFill>
                  <a:srgbClr val="0070C0"/>
                </a:solidFill>
                <a:latin typeface="Times New Roman" pitchFamily="18" charset="0"/>
                <a:cs typeface="Times New Roman" pitchFamily="18" charset="0"/>
              </a:rPr>
              <a:t> </a:t>
            </a:r>
            <a:endParaRPr lang="bg-BG" sz="3200" dirty="0">
              <a:solidFill>
                <a:srgbClr val="0070C0"/>
              </a:solidFill>
              <a:latin typeface="Times New Roman" pitchFamily="18" charset="0"/>
              <a:cs typeface="Times New Roman" pitchFamily="18" charset="0"/>
            </a:endParaRPr>
          </a:p>
        </p:txBody>
      </p:sp>
      <p:sp>
        <p:nvSpPr>
          <p:cNvPr id="3" name="Подзаглавие 2"/>
          <p:cNvSpPr>
            <a:spLocks noGrp="1"/>
          </p:cNvSpPr>
          <p:nvPr>
            <p:ph type="subTitle" idx="1"/>
          </p:nvPr>
        </p:nvSpPr>
        <p:spPr>
          <a:xfrm>
            <a:off x="685800" y="3857627"/>
            <a:ext cx="7772400" cy="953683"/>
          </a:xfrm>
        </p:spPr>
        <p:txBody>
          <a:bodyPr>
            <a:normAutofit lnSpcReduction="10000"/>
          </a:bodyPr>
          <a:lstStyle/>
          <a:p>
            <a:pPr algn="ctr"/>
            <a:r>
              <a:rPr lang="bg-BG" sz="2800" b="1" i="1" dirty="0" smtClean="0">
                <a:latin typeface="Times New Roman" pitchFamily="18" charset="0"/>
                <a:cs typeface="Times New Roman" pitchFamily="18" charset="0"/>
              </a:rPr>
              <a:t>Добри практики, въведени в ЮФ на УНСС</a:t>
            </a:r>
            <a:endParaRPr lang="en-US" sz="2800" b="1" i="1" dirty="0" smtClean="0">
              <a:latin typeface="Times New Roman" pitchFamily="18" charset="0"/>
              <a:cs typeface="Times New Roman" pitchFamily="18" charset="0"/>
            </a:endParaRPr>
          </a:p>
          <a:p>
            <a:pPr algn="ctr"/>
            <a:r>
              <a:rPr lang="en-US" sz="2800" b="1" i="1" dirty="0" smtClean="0">
                <a:solidFill>
                  <a:srgbClr val="0070C0"/>
                </a:solidFill>
                <a:latin typeface="Times New Roman" pitchFamily="18" charset="0"/>
                <a:cs typeface="Times New Roman" pitchFamily="18" charset="0"/>
              </a:rPr>
              <a:t>Good practices introduced at the Law Faculty</a:t>
            </a:r>
            <a:endParaRPr lang="bg-BG" sz="2800" b="1" i="1" dirty="0">
              <a:solidFill>
                <a:srgbClr val="0070C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143116"/>
            <a:ext cx="8229600" cy="4071966"/>
          </a:xfrm>
        </p:spPr>
        <p:txBody>
          <a:bodyPr>
            <a:normAutofit/>
          </a:bodyPr>
          <a:lstStyle/>
          <a:p>
            <a:r>
              <a:rPr lang="bg-BG" sz="2000" dirty="0" smtClean="0">
                <a:latin typeface="Times New Roman" pitchFamily="18" charset="0"/>
                <a:cs typeface="Times New Roman" pitchFamily="18" charset="0"/>
              </a:rPr>
              <a:t>Студентите, желаещи да участват в програмата следва към момента на подаване на молбата за участие в стажа да са записали съответния семестър за III, IV или V курс на специалност „Право“ в Юридическия факултет към УНСС. </a:t>
            </a:r>
          </a:p>
          <a:p>
            <a:r>
              <a:rPr lang="bg-BG" sz="2000" dirty="0" smtClean="0">
                <a:latin typeface="Times New Roman" pitchFamily="18" charset="0"/>
                <a:cs typeface="Times New Roman" pitchFamily="18" charset="0"/>
              </a:rPr>
              <a:t>Молби за участие могат да подават студенти, които изучават съответната дисциплина в рамките на </a:t>
            </a:r>
            <a:r>
              <a:rPr lang="bg-BG" sz="2000" b="1" dirty="0" smtClean="0">
                <a:latin typeface="Times New Roman" pitchFamily="18" charset="0"/>
                <a:cs typeface="Times New Roman" pitchFamily="18" charset="0"/>
              </a:rPr>
              <a:t>текущата учебна година</a:t>
            </a:r>
            <a:r>
              <a:rPr lang="bg-BG" sz="2000" dirty="0" smtClean="0">
                <a:latin typeface="Times New Roman" pitchFamily="18" charset="0"/>
                <a:cs typeface="Times New Roman" pitchFamily="18" charset="0"/>
              </a:rPr>
              <a:t>. Допустимо е участие </a:t>
            </a:r>
            <a:r>
              <a:rPr lang="bg-BG" sz="2000" b="1" dirty="0" smtClean="0">
                <a:latin typeface="Times New Roman" pitchFamily="18" charset="0"/>
                <a:cs typeface="Times New Roman" pitchFamily="18" charset="0"/>
              </a:rPr>
              <a:t>само в една от областите</a:t>
            </a:r>
            <a:r>
              <a:rPr lang="bg-BG" sz="2000" dirty="0" smtClean="0">
                <a:latin typeface="Times New Roman" pitchFamily="18" charset="0"/>
                <a:cs typeface="Times New Roman" pitchFamily="18" charset="0"/>
              </a:rPr>
              <a:t>. </a:t>
            </a:r>
          </a:p>
          <a:p>
            <a:r>
              <a:rPr lang="bg-BG" sz="2000" dirty="0" smtClean="0">
                <a:latin typeface="Times New Roman" pitchFamily="18" charset="0"/>
                <a:cs typeface="Times New Roman" pitchFamily="18" charset="0"/>
              </a:rPr>
              <a:t>Студентите, желаещи да участват в програмата следва </a:t>
            </a:r>
          </a:p>
          <a:p>
            <a:pPr>
              <a:buNone/>
            </a:pPr>
            <a:r>
              <a:rPr lang="bg-BG" sz="2000" dirty="0" smtClean="0">
                <a:latin typeface="Times New Roman" pitchFamily="18" charset="0"/>
                <a:cs typeface="Times New Roman" pitchFamily="18" charset="0"/>
              </a:rPr>
              <a:t>	- да са положени успешно </a:t>
            </a:r>
            <a:r>
              <a:rPr lang="bg-BG" sz="2000" b="1" dirty="0" smtClean="0">
                <a:latin typeface="Times New Roman" pitchFamily="18" charset="0"/>
                <a:cs typeface="Times New Roman" pitchFamily="18" charset="0"/>
              </a:rPr>
              <a:t>всички</a:t>
            </a:r>
            <a:r>
              <a:rPr lang="bg-BG" sz="2000" dirty="0" smtClean="0">
                <a:latin typeface="Times New Roman" pitchFamily="18" charset="0"/>
                <a:cs typeface="Times New Roman" pitchFamily="18" charset="0"/>
              </a:rPr>
              <a:t> изпити до момента;</a:t>
            </a:r>
          </a:p>
          <a:p>
            <a:pPr lvl="0">
              <a:buNone/>
            </a:pPr>
            <a:r>
              <a:rPr lang="bg-BG" sz="2000" dirty="0" smtClean="0">
                <a:latin typeface="Times New Roman" pitchFamily="18" charset="0"/>
                <a:cs typeface="Times New Roman" pitchFamily="18" charset="0"/>
              </a:rPr>
              <a:t>	- кандидатите да имат среден успех не по-малко от </a:t>
            </a:r>
            <a:r>
              <a:rPr lang="bg-BG" sz="2000" b="1" dirty="0" smtClean="0">
                <a:latin typeface="Times New Roman" pitchFamily="18" charset="0"/>
                <a:cs typeface="Times New Roman" pitchFamily="18" charset="0"/>
              </a:rPr>
              <a:t>Мн. добър (5.00)</a:t>
            </a:r>
            <a:r>
              <a:rPr lang="bg-BG" sz="2000" dirty="0" smtClean="0">
                <a:latin typeface="Times New Roman" pitchFamily="18" charset="0"/>
                <a:cs typeface="Times New Roman" pitchFamily="18" charset="0"/>
              </a:rPr>
              <a:t> от </a:t>
            </a:r>
            <a:r>
              <a:rPr lang="bg-BG" sz="2000" b="1" dirty="0" smtClean="0">
                <a:latin typeface="Times New Roman" pitchFamily="18" charset="0"/>
                <a:cs typeface="Times New Roman" pitchFamily="18" charset="0"/>
              </a:rPr>
              <a:t>всички</a:t>
            </a:r>
            <a:r>
              <a:rPr lang="bg-BG" sz="2000" dirty="0" smtClean="0">
                <a:latin typeface="Times New Roman" pitchFamily="18" charset="0"/>
                <a:cs typeface="Times New Roman" pitchFamily="18" charset="0"/>
              </a:rPr>
              <a:t> изпити до момента.</a:t>
            </a:r>
            <a:endParaRPr lang="bg-BG" sz="2000" dirty="0">
              <a:latin typeface="Times New Roman" pitchFamily="18" charset="0"/>
              <a:cs typeface="Times New Roman" pitchFamily="18" charset="0"/>
            </a:endParaRPr>
          </a:p>
        </p:txBody>
      </p:sp>
      <p:sp>
        <p:nvSpPr>
          <p:cNvPr id="3" name="Заглавие 2"/>
          <p:cNvSpPr>
            <a:spLocks noGrp="1"/>
          </p:cNvSpPr>
          <p:nvPr>
            <p:ph type="title"/>
          </p:nvPr>
        </p:nvSpPr>
        <p:spPr/>
        <p:txBody>
          <a:bodyPr>
            <a:normAutofit fontScale="90000"/>
          </a:bodyPr>
          <a:lstStyle/>
          <a:p>
            <a:pPr algn="ct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bg-BG" sz="3100" dirty="0" smtClean="0">
                <a:latin typeface="Times New Roman" pitchFamily="18" charset="0"/>
                <a:cs typeface="Times New Roman" pitchFamily="18" charset="0"/>
              </a:rPr>
              <a:t>Съвместна инициатива между</a:t>
            </a:r>
            <a:br>
              <a:rPr lang="bg-BG" sz="3100" dirty="0" smtClean="0">
                <a:latin typeface="Times New Roman" pitchFamily="18" charset="0"/>
                <a:cs typeface="Times New Roman" pitchFamily="18" charset="0"/>
              </a:rPr>
            </a:br>
            <a:r>
              <a:rPr lang="bg-BG" sz="3100" dirty="0" smtClean="0">
                <a:latin typeface="Times New Roman" pitchFamily="18" charset="0"/>
                <a:cs typeface="Times New Roman" pitchFamily="18" charset="0"/>
              </a:rPr>
              <a:t> ЮФ и СРС – условия за участие</a:t>
            </a: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solidFill>
                  <a:srgbClr val="0070C0"/>
                </a:solidFill>
                <a:latin typeface="Times New Roman" pitchFamily="18" charset="0"/>
                <a:cs typeface="Times New Roman" pitchFamily="18" charset="0"/>
              </a:rPr>
              <a:t> A joint initiative between </a:t>
            </a:r>
            <a:r>
              <a:rPr lang="bg-BG" sz="3100" dirty="0" smtClean="0">
                <a:solidFill>
                  <a:srgbClr val="0070C0"/>
                </a:solidFill>
                <a:latin typeface="Times New Roman" pitchFamily="18" charset="0"/>
                <a:cs typeface="Times New Roman" pitchFamily="18" charset="0"/>
              </a:rPr>
              <a:t>t</a:t>
            </a:r>
            <a:r>
              <a:rPr lang="en-US" sz="3100" dirty="0" smtClean="0">
                <a:solidFill>
                  <a:srgbClr val="0070C0"/>
                </a:solidFill>
                <a:latin typeface="Times New Roman" pitchFamily="18" charset="0"/>
                <a:cs typeface="Times New Roman" pitchFamily="18" charset="0"/>
              </a:rPr>
              <a:t>he Law Faculty and Sofia Regional Court - conditions for participation</a:t>
            </a:r>
            <a:endParaRPr lang="bg-BG" sz="31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10</a:t>
            </a:fld>
            <a:endParaRPr kumimoji="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714620"/>
            <a:ext cx="8229600" cy="3500462"/>
          </a:xfrm>
        </p:spPr>
        <p:txBody>
          <a:bodyPr>
            <a:normAutofit/>
          </a:bodyPr>
          <a:lstStyle/>
          <a:p>
            <a:pPr>
              <a:buNone/>
            </a:pPr>
            <a:endParaRPr lang="bg-BG" sz="2000" dirty="0" smtClean="0">
              <a:latin typeface="Times New Roman" pitchFamily="18" charset="0"/>
              <a:cs typeface="Times New Roman" pitchFamily="18" charset="0"/>
            </a:endParaRPr>
          </a:p>
          <a:p>
            <a:r>
              <a:rPr lang="bg-BG" sz="2400" dirty="0" smtClean="0">
                <a:latin typeface="Times New Roman" pitchFamily="18" charset="0"/>
                <a:cs typeface="Times New Roman" pitchFamily="18" charset="0"/>
              </a:rPr>
              <a:t>Документите за участие в стажантската програма се подават в канцеларията на ЮФ към УНСС в срок до:</a:t>
            </a:r>
          </a:p>
          <a:p>
            <a:pPr>
              <a:buNone/>
            </a:pPr>
            <a:endParaRPr lang="bg-BG" sz="2400" dirty="0" smtClean="0">
              <a:latin typeface="Times New Roman" pitchFamily="18" charset="0"/>
              <a:cs typeface="Times New Roman" pitchFamily="18" charset="0"/>
            </a:endParaRPr>
          </a:p>
          <a:p>
            <a:pPr>
              <a:buNone/>
            </a:pPr>
            <a:r>
              <a:rPr lang="bg-BG" sz="2400" dirty="0" smtClean="0">
                <a:latin typeface="Times New Roman" pitchFamily="18" charset="0"/>
                <a:cs typeface="Times New Roman" pitchFamily="18" charset="0"/>
              </a:rPr>
              <a:t>    - 15 октомври (за стажа през зимен семестър);</a:t>
            </a:r>
          </a:p>
          <a:p>
            <a:pPr>
              <a:buNone/>
            </a:pPr>
            <a:r>
              <a:rPr lang="bg-BG" sz="2400" dirty="0" smtClean="0">
                <a:latin typeface="Times New Roman" pitchFamily="18" charset="0"/>
                <a:cs typeface="Times New Roman" pitchFamily="18" charset="0"/>
              </a:rPr>
              <a:t>	 - 20 февруари (за стажа през летен семестър).</a:t>
            </a:r>
            <a:endParaRPr lang="en-US" sz="2400" dirty="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2154230"/>
          </a:xfrm>
        </p:spPr>
        <p:txBody>
          <a:bodyPr>
            <a:noAutofit/>
          </a:bodyPr>
          <a:lstStyle/>
          <a:p>
            <a:pPr algn="ctr"/>
            <a:r>
              <a:rPr lang="bg-BG" sz="2800" dirty="0" smtClean="0">
                <a:latin typeface="Times New Roman" pitchFamily="18" charset="0"/>
                <a:cs typeface="Times New Roman" pitchFamily="18" charset="0"/>
              </a:rPr>
              <a:t>Съвместна инициатива между</a:t>
            </a:r>
            <a:br>
              <a:rPr lang="bg-BG" sz="2800" dirty="0" smtClean="0">
                <a:latin typeface="Times New Roman" pitchFamily="18" charset="0"/>
                <a:cs typeface="Times New Roman" pitchFamily="18" charset="0"/>
              </a:rPr>
            </a:br>
            <a:r>
              <a:rPr lang="bg-BG" sz="2800" dirty="0" smtClean="0">
                <a:latin typeface="Times New Roman" pitchFamily="18" charset="0"/>
                <a:cs typeface="Times New Roman" pitchFamily="18" charset="0"/>
              </a:rPr>
              <a:t> ЮФ и СРС – условия за участие</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solidFill>
                  <a:srgbClr val="0070C0"/>
                </a:solidFill>
                <a:latin typeface="Times New Roman" pitchFamily="18" charset="0"/>
                <a:cs typeface="Times New Roman" pitchFamily="18" charset="0"/>
              </a:rPr>
              <a:t> A joint initiative between </a:t>
            </a:r>
            <a:r>
              <a:rPr lang="bg-BG" sz="2800" dirty="0" smtClean="0">
                <a:solidFill>
                  <a:srgbClr val="0070C0"/>
                </a:solidFill>
                <a:latin typeface="Times New Roman" pitchFamily="18" charset="0"/>
                <a:cs typeface="Times New Roman" pitchFamily="18" charset="0"/>
              </a:rPr>
              <a:t>t</a:t>
            </a:r>
            <a:r>
              <a:rPr lang="en-US" sz="2800" dirty="0" smtClean="0">
                <a:solidFill>
                  <a:srgbClr val="0070C0"/>
                </a:solidFill>
                <a:latin typeface="Times New Roman" pitchFamily="18" charset="0"/>
                <a:cs typeface="Times New Roman" pitchFamily="18" charset="0"/>
              </a:rPr>
              <a:t>he Law Faculty and Sofia Regional Court - deadlines for submission of documents</a:t>
            </a:r>
            <a:endParaRPr lang="bg-BG" sz="28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11</a:t>
            </a:fld>
            <a:endParaRPr kumimoji="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428868"/>
            <a:ext cx="8229600" cy="3786214"/>
          </a:xfrm>
        </p:spPr>
        <p:txBody>
          <a:bodyPr>
            <a:normAutofit/>
          </a:bodyPr>
          <a:lstStyle/>
          <a:p>
            <a:endParaRPr lang="bg-BG" sz="2000" dirty="0" smtClean="0"/>
          </a:p>
          <a:p>
            <a:r>
              <a:rPr lang="bg-BG" sz="1800" dirty="0" smtClean="0">
                <a:latin typeface="Times New Roman" pitchFamily="18" charset="0"/>
                <a:cs typeface="Times New Roman" pitchFamily="18" charset="0"/>
              </a:rPr>
              <a:t>Подборът се извършва от преподаватели от ЮФ към УНСС. Основният принцип за извършване на подбора е подреждане на кандидат-стажантите </a:t>
            </a:r>
            <a:r>
              <a:rPr lang="bg-BG" sz="1800" b="1" dirty="0" smtClean="0">
                <a:latin typeface="Times New Roman" pitchFamily="18" charset="0"/>
                <a:cs typeface="Times New Roman" pitchFamily="18" charset="0"/>
              </a:rPr>
              <a:t>според най-висок среден успех и според областта, която са посочили за провеждане на стажа</a:t>
            </a:r>
            <a:r>
              <a:rPr lang="bg-BG" sz="1800" dirty="0" smtClean="0">
                <a:latin typeface="Times New Roman" pitchFamily="18" charset="0"/>
                <a:cs typeface="Times New Roman" pitchFamily="18" charset="0"/>
              </a:rPr>
              <a:t>. След запълване на бройките във всички области на стажа, се изготвя списък, който се изпраща на координатора за СРС. Координаторът разпределя класираните студенти на участващите в стажа съдии от съответното гражданско или наказателно отделение. Окончателният списък с класираните студенти и разпределението им към определени съдии се обявява на сайта на СРС, раздел “Стаж на студенти от УНСС” и на сайта на ЮФ към УНСС.</a:t>
            </a:r>
            <a:endParaRPr lang="en-US" sz="18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2154230"/>
          </a:xfrm>
        </p:spPr>
        <p:txBody>
          <a:bodyPr>
            <a:noAutofit/>
          </a:bodyPr>
          <a:lstStyle/>
          <a:p>
            <a:pPr algn="ctr"/>
            <a:r>
              <a:rPr lang="bg-BG" sz="2400" dirty="0" smtClean="0">
                <a:latin typeface="Times New Roman" pitchFamily="18" charset="0"/>
                <a:cs typeface="Times New Roman" pitchFamily="18" charset="0"/>
              </a:rPr>
              <a:t>Съвместна инициатива между</a:t>
            </a:r>
            <a:br>
              <a:rPr lang="bg-BG" sz="24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 ЮФ и СРС – процедура по подбор на кандидатите и класиране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solidFill>
                  <a:srgbClr val="0070C0"/>
                </a:solidFill>
                <a:latin typeface="Times New Roman" pitchFamily="18" charset="0"/>
                <a:cs typeface="Times New Roman" pitchFamily="18" charset="0"/>
              </a:rPr>
              <a:t> A joint initiative between </a:t>
            </a:r>
            <a:r>
              <a:rPr lang="bg-BG" sz="2400" dirty="0" smtClean="0">
                <a:solidFill>
                  <a:srgbClr val="0070C0"/>
                </a:solidFill>
                <a:latin typeface="Times New Roman" pitchFamily="18" charset="0"/>
                <a:cs typeface="Times New Roman" pitchFamily="18" charset="0"/>
              </a:rPr>
              <a:t>t</a:t>
            </a:r>
            <a:r>
              <a:rPr lang="en-US" sz="2400" dirty="0" smtClean="0">
                <a:solidFill>
                  <a:srgbClr val="0070C0"/>
                </a:solidFill>
                <a:latin typeface="Times New Roman" pitchFamily="18" charset="0"/>
                <a:cs typeface="Times New Roman" pitchFamily="18" charset="0"/>
              </a:rPr>
              <a:t>he Law Faculty and Sofia Regional Court - selection procedure, ranking and announcing the list of the successful candidates</a:t>
            </a:r>
            <a:endParaRPr lang="bg-BG" sz="24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12</a:t>
            </a:fld>
            <a:endParaRPr kumimoji="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571612"/>
            <a:ext cx="8229600" cy="5072098"/>
          </a:xfrm>
        </p:spPr>
        <p:txBody>
          <a:bodyPr>
            <a:normAutofit fontScale="70000" lnSpcReduction="20000"/>
          </a:bodyPr>
          <a:lstStyle/>
          <a:p>
            <a:endParaRPr lang="bg-BG" sz="2000" dirty="0" smtClean="0"/>
          </a:p>
          <a:p>
            <a:pPr algn="ctr"/>
            <a:r>
              <a:rPr lang="bg-BG" sz="2200" b="1" u="sng" dirty="0" smtClean="0">
                <a:latin typeface="Times New Roman" pitchFamily="18" charset="0"/>
                <a:cs typeface="Times New Roman" pitchFamily="18" charset="0"/>
              </a:rPr>
              <a:t>За зимен семестър 2013/2014 г.:</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стажанти – 42</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съдии – 17</a:t>
            </a:r>
            <a:endParaRPr lang="en-US" sz="2200" dirty="0" smtClean="0">
              <a:latin typeface="Times New Roman" pitchFamily="18" charset="0"/>
              <a:cs typeface="Times New Roman" pitchFamily="18" charset="0"/>
            </a:endParaRPr>
          </a:p>
          <a:p>
            <a:pPr algn="ctr"/>
            <a:r>
              <a:rPr lang="bg-BG" sz="2200" b="1" u="sng" dirty="0" smtClean="0">
                <a:latin typeface="Times New Roman" pitchFamily="18" charset="0"/>
                <a:cs typeface="Times New Roman" pitchFamily="18" charset="0"/>
              </a:rPr>
              <a:t>За летен семестър 2013/2014 г.:</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стажанти – 41</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съдии – 17</a:t>
            </a:r>
            <a:endParaRPr lang="en-US" sz="2200" dirty="0" smtClean="0">
              <a:latin typeface="Times New Roman" pitchFamily="18" charset="0"/>
              <a:cs typeface="Times New Roman" pitchFamily="18" charset="0"/>
            </a:endParaRPr>
          </a:p>
          <a:p>
            <a:pPr algn="ctr">
              <a:buNone/>
            </a:pPr>
            <a:r>
              <a:rPr lang="bg-BG" sz="22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ctr"/>
            <a:r>
              <a:rPr lang="bg-BG" sz="2200" b="1" u="sng" dirty="0" smtClean="0">
                <a:latin typeface="Times New Roman" pitchFamily="18" charset="0"/>
                <a:cs typeface="Times New Roman" pitchFamily="18" charset="0"/>
              </a:rPr>
              <a:t>За зимен семестър 2014/2015 г.:</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стажанти – 47</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съдии – 18</a:t>
            </a:r>
            <a:endParaRPr lang="en-US" sz="2200" dirty="0" smtClean="0">
              <a:latin typeface="Times New Roman" pitchFamily="18" charset="0"/>
              <a:cs typeface="Times New Roman" pitchFamily="18" charset="0"/>
            </a:endParaRPr>
          </a:p>
          <a:p>
            <a:pPr algn="ctr"/>
            <a:r>
              <a:rPr lang="bg-BG" sz="2200" b="1" u="sng" dirty="0" smtClean="0">
                <a:latin typeface="Times New Roman" pitchFamily="18" charset="0"/>
                <a:cs typeface="Times New Roman" pitchFamily="18" charset="0"/>
              </a:rPr>
              <a:t>За летен семестър на 2014/2015 г.:</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стажанти – 30</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съдии – 18</a:t>
            </a:r>
            <a:endParaRPr lang="en-US" sz="2200" dirty="0" smtClean="0">
              <a:latin typeface="Times New Roman" pitchFamily="18" charset="0"/>
              <a:cs typeface="Times New Roman" pitchFamily="18" charset="0"/>
            </a:endParaRPr>
          </a:p>
          <a:p>
            <a:pPr algn="ctr">
              <a:buNone/>
            </a:pPr>
            <a:r>
              <a:rPr lang="bg-BG" sz="22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ctr"/>
            <a:r>
              <a:rPr lang="bg-BG" sz="2200" b="1" u="sng" dirty="0" smtClean="0">
                <a:latin typeface="Times New Roman" pitchFamily="18" charset="0"/>
                <a:cs typeface="Times New Roman" pitchFamily="18" charset="0"/>
              </a:rPr>
              <a:t>За зимен семестър 2015/2016 г.:</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стажанти – 41</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съдии – 18</a:t>
            </a:r>
            <a:endParaRPr lang="en-US" sz="2200" dirty="0" smtClean="0">
              <a:latin typeface="Times New Roman" pitchFamily="18" charset="0"/>
              <a:cs typeface="Times New Roman" pitchFamily="18" charset="0"/>
            </a:endParaRPr>
          </a:p>
          <a:p>
            <a:pPr algn="ctr"/>
            <a:r>
              <a:rPr lang="bg-BG" sz="2200" b="1" u="sng" dirty="0" smtClean="0">
                <a:latin typeface="Times New Roman" pitchFamily="18" charset="0"/>
                <a:cs typeface="Times New Roman" pitchFamily="18" charset="0"/>
              </a:rPr>
              <a:t>За летен семестър на 2015/2016 г.:</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стажанти – 44</a:t>
            </a:r>
            <a:endParaRPr lang="en-US" sz="2200" dirty="0" smtClean="0">
              <a:latin typeface="Times New Roman" pitchFamily="18" charset="0"/>
              <a:cs typeface="Times New Roman" pitchFamily="18" charset="0"/>
            </a:endParaRPr>
          </a:p>
          <a:p>
            <a:pPr lvl="1" algn="ctr">
              <a:buNone/>
            </a:pPr>
            <a:r>
              <a:rPr lang="bg-BG" sz="2200" b="1" dirty="0" smtClean="0">
                <a:latin typeface="Times New Roman" pitchFamily="18" charset="0"/>
                <a:cs typeface="Times New Roman" pitchFamily="18" charset="0"/>
              </a:rPr>
              <a:t>Брой съдии – 19</a:t>
            </a:r>
            <a:endParaRPr lang="en-US" sz="22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1368412"/>
          </a:xfrm>
        </p:spPr>
        <p:txBody>
          <a:bodyPr>
            <a:noAutofit/>
          </a:bodyPr>
          <a:lstStyle/>
          <a:p>
            <a:pPr algn="ctr"/>
            <a:r>
              <a:rPr lang="bg-BG" sz="2400" dirty="0" smtClean="0">
                <a:latin typeface="Times New Roman" pitchFamily="18" charset="0"/>
                <a:cs typeface="Times New Roman" pitchFamily="18" charset="0"/>
              </a:rPr>
              <a:t>Съвместна инициатива между</a:t>
            </a:r>
            <a:br>
              <a:rPr lang="bg-BG" sz="24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 ЮФ и СРС – брой участници</a:t>
            </a:r>
            <a:br>
              <a:rPr lang="bg-BG" sz="2400" dirty="0" smtClean="0">
                <a:latin typeface="Times New Roman" pitchFamily="18" charset="0"/>
                <a:cs typeface="Times New Roman" pitchFamily="18" charset="0"/>
              </a:rPr>
            </a:br>
            <a:r>
              <a:rPr lang="en-US" sz="2400" dirty="0" smtClean="0">
                <a:solidFill>
                  <a:srgbClr val="0070C0"/>
                </a:solidFill>
                <a:latin typeface="Times New Roman" pitchFamily="18" charset="0"/>
                <a:cs typeface="Times New Roman" pitchFamily="18" charset="0"/>
              </a:rPr>
              <a:t> A joint initiative between </a:t>
            </a:r>
            <a:r>
              <a:rPr lang="bg-BG" sz="2400" dirty="0" smtClean="0">
                <a:solidFill>
                  <a:srgbClr val="0070C0"/>
                </a:solidFill>
                <a:latin typeface="Times New Roman" pitchFamily="18" charset="0"/>
                <a:cs typeface="Times New Roman" pitchFamily="18" charset="0"/>
              </a:rPr>
              <a:t>t</a:t>
            </a:r>
            <a:r>
              <a:rPr lang="en-US" sz="2400" dirty="0" smtClean="0">
                <a:solidFill>
                  <a:srgbClr val="0070C0"/>
                </a:solidFill>
                <a:latin typeface="Times New Roman" pitchFamily="18" charset="0"/>
                <a:cs typeface="Times New Roman" pitchFamily="18" charset="0"/>
              </a:rPr>
              <a:t>he Law Faculty and Sofia Regional Court - number of participants</a:t>
            </a:r>
            <a:endParaRPr lang="bg-BG" sz="24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13</a:t>
            </a:fld>
            <a:endParaRPr kumimoji="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500306"/>
            <a:ext cx="8229600" cy="3506985"/>
          </a:xfrm>
        </p:spPr>
        <p:txBody>
          <a:bodyPr>
            <a:normAutofit/>
          </a:bodyPr>
          <a:lstStyle/>
          <a:p>
            <a:r>
              <a:rPr lang="bg-BG" sz="2000" dirty="0" smtClean="0">
                <a:latin typeface="Times New Roman" pitchFamily="18" charset="0"/>
                <a:cs typeface="Times New Roman" pitchFamily="18" charset="0"/>
              </a:rPr>
              <a:t>Начало с АССГ – 1 март 2011 г.</a:t>
            </a:r>
          </a:p>
          <a:p>
            <a:r>
              <a:rPr lang="bg-BG" sz="2000" dirty="0" smtClean="0">
                <a:latin typeface="Times New Roman" pitchFamily="18" charset="0"/>
                <a:cs typeface="Times New Roman" pitchFamily="18" charset="0"/>
              </a:rPr>
              <a:t>Начало с АССО – 22 април 2015 г.</a:t>
            </a:r>
          </a:p>
          <a:p>
            <a:endParaRPr lang="bg-BG" sz="2000" dirty="0" smtClean="0">
              <a:latin typeface="Times New Roman" pitchFamily="18" charset="0"/>
              <a:cs typeface="Times New Roman" pitchFamily="18" charset="0"/>
            </a:endParaRPr>
          </a:p>
          <a:p>
            <a:r>
              <a:rPr lang="bg-BG" sz="2000" b="1" dirty="0" smtClean="0">
                <a:latin typeface="Times New Roman" pitchFamily="18" charset="0"/>
                <a:cs typeface="Times New Roman" pitchFamily="18" charset="0"/>
              </a:rPr>
              <a:t>Участници</a:t>
            </a:r>
            <a:r>
              <a:rPr lang="bg-BG" sz="2000" dirty="0" smtClean="0">
                <a:latin typeface="Times New Roman" pitchFamily="18" charset="0"/>
                <a:cs typeface="Times New Roman" pitchFamily="18" charset="0"/>
              </a:rPr>
              <a:t> - студенти от </a:t>
            </a:r>
            <a:r>
              <a:rPr lang="en-US" sz="2000" dirty="0" smtClean="0">
                <a:latin typeface="Times New Roman" pitchFamily="18" charset="0"/>
                <a:cs typeface="Times New Roman" pitchFamily="18" charset="0"/>
              </a:rPr>
              <a:t>III</a:t>
            </a:r>
            <a:r>
              <a:rPr lang="bg-BG" sz="2000" dirty="0" smtClean="0">
                <a:latin typeface="Times New Roman" pitchFamily="18" charset="0"/>
                <a:cs typeface="Times New Roman" pitchFamily="18" charset="0"/>
              </a:rPr>
              <a:t>-ти до </a:t>
            </a:r>
            <a:r>
              <a:rPr lang="en-US" sz="2000" dirty="0" smtClean="0">
                <a:latin typeface="Times New Roman" pitchFamily="18" charset="0"/>
                <a:cs typeface="Times New Roman" pitchFamily="18" charset="0"/>
              </a:rPr>
              <a:t>V</a:t>
            </a:r>
            <a:r>
              <a:rPr lang="bg-BG" sz="2000" dirty="0" smtClean="0">
                <a:latin typeface="Times New Roman" pitchFamily="18" charset="0"/>
                <a:cs typeface="Times New Roman" pitchFamily="18" charset="0"/>
              </a:rPr>
              <a:t>-ти курс от специалност “Право” от Юридически факултет към УНСС и съдии от АССГ/АССО</a:t>
            </a:r>
          </a:p>
          <a:p>
            <a:pPr>
              <a:buNone/>
            </a:pPr>
            <a:endParaRPr lang="bg-BG" sz="2000" dirty="0" smtClean="0">
              <a:latin typeface="Times New Roman" pitchFamily="18" charset="0"/>
              <a:cs typeface="Times New Roman" pitchFamily="18" charset="0"/>
            </a:endParaRPr>
          </a:p>
          <a:p>
            <a:r>
              <a:rPr lang="bg-BG" sz="2000" dirty="0" smtClean="0">
                <a:latin typeface="Times New Roman" pitchFamily="18" charset="0"/>
                <a:cs typeface="Times New Roman" pitchFamily="18" charset="0"/>
              </a:rPr>
              <a:t> </a:t>
            </a:r>
            <a:r>
              <a:rPr lang="bg-BG" sz="2000" b="1" dirty="0" smtClean="0">
                <a:latin typeface="Times New Roman" pitchFamily="18" charset="0"/>
                <a:cs typeface="Times New Roman" pitchFamily="18" charset="0"/>
              </a:rPr>
              <a:t>Продължителност</a:t>
            </a:r>
            <a:r>
              <a:rPr lang="bg-BG" sz="2000" dirty="0" smtClean="0">
                <a:latin typeface="Times New Roman" pitchFamily="18" charset="0"/>
                <a:cs typeface="Times New Roman" pitchFamily="18" charset="0"/>
              </a:rPr>
              <a:t> – 2 месеца в рамките на съответния семестър.</a:t>
            </a:r>
            <a:endParaRPr lang="en-US" sz="2000" dirty="0" smtClean="0">
              <a:latin typeface="Times New Roman" pitchFamily="18" charset="0"/>
              <a:cs typeface="Times New Roman" pitchFamily="18" charset="0"/>
            </a:endParaRPr>
          </a:p>
          <a:p>
            <a:endParaRPr lang="bg-BG" sz="2800" dirty="0" smtClean="0">
              <a:latin typeface="Times New Roman" pitchFamily="18" charset="0"/>
              <a:cs typeface="Times New Roman" pitchFamily="18" charset="0"/>
            </a:endParaRPr>
          </a:p>
          <a:p>
            <a:endParaRPr lang="bg-BG" sz="2400" dirty="0">
              <a:latin typeface="Times New Roman" pitchFamily="18" charset="0"/>
              <a:cs typeface="Times New Roman" pitchFamily="18" charset="0"/>
            </a:endParaRPr>
          </a:p>
        </p:txBody>
      </p:sp>
      <p:sp>
        <p:nvSpPr>
          <p:cNvPr id="3" name="Заглавие 2"/>
          <p:cNvSpPr>
            <a:spLocks noGrp="1"/>
          </p:cNvSpPr>
          <p:nvPr>
            <p:ph type="title"/>
          </p:nvPr>
        </p:nvSpPr>
        <p:spPr>
          <a:xfrm>
            <a:off x="457200" y="571480"/>
            <a:ext cx="8229600" cy="846158"/>
          </a:xfrm>
        </p:spPr>
        <p:txBody>
          <a:bodyPr>
            <a:noAutofit/>
          </a:bodyPr>
          <a:lstStyle/>
          <a:p>
            <a:pPr algn="ct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Съвместни инициативи </a:t>
            </a:r>
            <a:br>
              <a:rPr lang="bg-BG" sz="24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на ЮФ с АССГ и АССО</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Joint initiatives between the Law Faculty and the Administrative Court, Sofia City and Sofia District Administrative Court</a:t>
            </a:r>
            <a:endParaRPr lang="bg-BG" sz="24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14</a:t>
            </a:fld>
            <a:endParaRPr kumimoji="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071678"/>
            <a:ext cx="8229600" cy="3935613"/>
          </a:xfrm>
        </p:spPr>
        <p:txBody>
          <a:bodyPr>
            <a:normAutofit fontScale="92500" lnSpcReduction="20000"/>
          </a:bodyPr>
          <a:lstStyle/>
          <a:p>
            <a:endParaRPr lang="bg-BG" sz="2400" dirty="0" smtClean="0">
              <a:latin typeface="Times New Roman" pitchFamily="18" charset="0"/>
              <a:cs typeface="Times New Roman" pitchFamily="18" charset="0"/>
            </a:endParaRPr>
          </a:p>
          <a:p>
            <a:r>
              <a:rPr lang="bg-BG" sz="2200" dirty="0" smtClean="0">
                <a:latin typeface="Times New Roman" pitchFamily="18" charset="0"/>
                <a:cs typeface="Times New Roman" pitchFamily="18" charset="0"/>
              </a:rPr>
              <a:t>Студентите, желаещи да участват в програмата следва към момента на подаване на документите за участие в стажа да са записали съответния семестър за III, IV или V курс на специалност „Право“ в Юридическия факултет към УНСС. </a:t>
            </a:r>
          </a:p>
          <a:p>
            <a:pPr>
              <a:buNone/>
            </a:pPr>
            <a:endParaRPr lang="bg-BG" sz="2200" dirty="0" smtClean="0">
              <a:latin typeface="Times New Roman" pitchFamily="18" charset="0"/>
              <a:cs typeface="Times New Roman" pitchFamily="18" charset="0"/>
            </a:endParaRPr>
          </a:p>
          <a:p>
            <a:r>
              <a:rPr lang="bg-BG" sz="2200" dirty="0" smtClean="0">
                <a:latin typeface="Times New Roman" pitchFamily="18" charset="0"/>
                <a:cs typeface="Times New Roman" pitchFamily="18" charset="0"/>
              </a:rPr>
              <a:t>Студентите следва към момента на подаване на документите да са положили успешно </a:t>
            </a:r>
            <a:r>
              <a:rPr lang="bg-BG" sz="2200" b="1" dirty="0" smtClean="0">
                <a:latin typeface="Times New Roman" pitchFamily="18" charset="0"/>
                <a:cs typeface="Times New Roman" pitchFamily="18" charset="0"/>
              </a:rPr>
              <a:t>всички</a:t>
            </a:r>
            <a:r>
              <a:rPr lang="bg-BG" sz="2200" dirty="0" smtClean="0">
                <a:latin typeface="Times New Roman" pitchFamily="18" charset="0"/>
                <a:cs typeface="Times New Roman" pitchFamily="18" charset="0"/>
              </a:rPr>
              <a:t> изпити по учебен план.</a:t>
            </a:r>
          </a:p>
          <a:p>
            <a:pPr>
              <a:buNone/>
            </a:pPr>
            <a:endParaRPr lang="bg-BG" sz="2200" dirty="0" smtClean="0">
              <a:latin typeface="Times New Roman" pitchFamily="18" charset="0"/>
              <a:cs typeface="Times New Roman" pitchFamily="18" charset="0"/>
            </a:endParaRPr>
          </a:p>
          <a:p>
            <a:r>
              <a:rPr lang="bg-BG" sz="2200" dirty="0" smtClean="0">
                <a:latin typeface="Times New Roman" pitchFamily="18" charset="0"/>
                <a:cs typeface="Times New Roman" pitchFamily="18" charset="0"/>
              </a:rPr>
              <a:t>Студентите следва да имат минимален успех </a:t>
            </a:r>
            <a:r>
              <a:rPr lang="bg-BG" sz="2200" b="1" dirty="0" smtClean="0">
                <a:latin typeface="Times New Roman" pitchFamily="18" charset="0"/>
                <a:cs typeface="Times New Roman" pitchFamily="18" charset="0"/>
              </a:rPr>
              <a:t>Много добър 5 </a:t>
            </a:r>
            <a:r>
              <a:rPr lang="bg-BG" sz="2200" dirty="0" smtClean="0">
                <a:latin typeface="Times New Roman" pitchFamily="18" charset="0"/>
                <a:cs typeface="Times New Roman" pitchFamily="18" charset="0"/>
              </a:rPr>
              <a:t>на семестриалния изпит по учебната дисциплина “Административно право и административен процес “ и на курсовата работа по АПАП /задължителна по учебен план/.</a:t>
            </a:r>
            <a:endParaRPr lang="en-US" sz="2200" dirty="0" smtClean="0">
              <a:latin typeface="Times New Roman" pitchFamily="18" charset="0"/>
              <a:cs typeface="Times New Roman" pitchFamily="18" charset="0"/>
            </a:endParaRPr>
          </a:p>
          <a:p>
            <a:endParaRPr lang="bg-BG" sz="2400" dirty="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1868478"/>
          </a:xfrm>
        </p:spPr>
        <p:txBody>
          <a:bodyPr>
            <a:noAutofit/>
          </a:bodyPr>
          <a:lstStyle/>
          <a:p>
            <a:pPr algn="ct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Съвместна стажантска програма с </a:t>
            </a:r>
            <a:br>
              <a:rPr lang="bg-BG" sz="24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АССГ и АССО – условия за участие</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GB" sz="2400" dirty="0" smtClean="0">
                <a:solidFill>
                  <a:srgbClr val="0070C0"/>
                </a:solidFill>
                <a:latin typeface="Times New Roman" pitchFamily="18" charset="0"/>
                <a:cs typeface="Times New Roman" pitchFamily="18" charset="0"/>
              </a:rPr>
              <a:t> Joint internship programme with the Administrative Court, Sofia City and Sofia District Administrative Court - conditions for participation</a:t>
            </a:r>
            <a:br>
              <a:rPr lang="en-GB" sz="2400" dirty="0" smtClean="0">
                <a:solidFill>
                  <a:srgbClr val="0070C0"/>
                </a:solidFill>
                <a:latin typeface="Times New Roman" pitchFamily="18" charset="0"/>
                <a:cs typeface="Times New Roman" pitchFamily="18" charset="0"/>
              </a:rPr>
            </a:br>
            <a:endParaRPr lang="en-GB" sz="24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15</a:t>
            </a:fld>
            <a:endParaRPr kumimoji="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285992"/>
            <a:ext cx="8229600" cy="3721299"/>
          </a:xfrm>
        </p:spPr>
        <p:txBody>
          <a:bodyPr>
            <a:normAutofit fontScale="55000" lnSpcReduction="20000"/>
          </a:bodyPr>
          <a:lstStyle/>
          <a:p>
            <a:pPr>
              <a:buNone/>
            </a:pPr>
            <a:endParaRPr lang="bg-BG" sz="2400" dirty="0" smtClean="0">
              <a:latin typeface="Times New Roman" pitchFamily="18" charset="0"/>
              <a:cs typeface="Times New Roman" pitchFamily="18" charset="0"/>
            </a:endParaRPr>
          </a:p>
          <a:p>
            <a:pPr>
              <a:lnSpc>
                <a:spcPct val="110000"/>
              </a:lnSpc>
            </a:pPr>
            <a:r>
              <a:rPr lang="bg-BG" sz="3200" dirty="0" smtClean="0">
                <a:latin typeface="Times New Roman" pitchFamily="18" charset="0"/>
                <a:cs typeface="Times New Roman" pitchFamily="18" charset="0"/>
              </a:rPr>
              <a:t>Подборът се извършва от преподаватели от ЮФ към УНСС. </a:t>
            </a:r>
            <a:endParaRPr lang="en-US" sz="3200" dirty="0" smtClean="0">
              <a:latin typeface="Times New Roman" pitchFamily="18" charset="0"/>
              <a:cs typeface="Times New Roman" pitchFamily="18" charset="0"/>
            </a:endParaRPr>
          </a:p>
          <a:p>
            <a:pPr>
              <a:lnSpc>
                <a:spcPct val="110000"/>
              </a:lnSpc>
              <a:buNone/>
            </a:pPr>
            <a:r>
              <a:rPr lang="en-US" sz="3200" dirty="0" smtClean="0">
                <a:latin typeface="Times New Roman" pitchFamily="18" charset="0"/>
                <a:cs typeface="Times New Roman" pitchFamily="18" charset="0"/>
              </a:rPr>
              <a:t>	</a:t>
            </a:r>
          </a:p>
          <a:p>
            <a:pPr algn="just">
              <a:lnSpc>
                <a:spcPct val="110000"/>
              </a:lnSpc>
              <a:buNone/>
            </a:pPr>
            <a:r>
              <a:rPr lang="en-US" sz="3200" dirty="0" smtClean="0">
                <a:latin typeface="Times New Roman" pitchFamily="18" charset="0"/>
                <a:cs typeface="Times New Roman" pitchFamily="18" charset="0"/>
              </a:rPr>
              <a:t>	</a:t>
            </a:r>
            <a:r>
              <a:rPr lang="bg-BG" sz="3200" dirty="0" smtClean="0">
                <a:latin typeface="Times New Roman" pitchFamily="18" charset="0"/>
                <a:cs typeface="Times New Roman" pitchFamily="18" charset="0"/>
              </a:rPr>
              <a:t>Основният принцип за извършване на подбора е студентът да има </a:t>
            </a:r>
            <a:r>
              <a:rPr lang="bg-BG" sz="3200" b="1" dirty="0" smtClean="0">
                <a:latin typeface="Times New Roman" pitchFamily="18" charset="0"/>
                <a:cs typeface="Times New Roman" pitchFamily="18" charset="0"/>
              </a:rPr>
              <a:t>подчертан интерес към административното право и административния процес</a:t>
            </a:r>
            <a:r>
              <a:rPr lang="bg-BG" sz="3200" dirty="0" smtClean="0">
                <a:latin typeface="Times New Roman" pitchFamily="18" charset="0"/>
                <a:cs typeface="Times New Roman" pitchFamily="18" charset="0"/>
              </a:rPr>
              <a:t> (активно участие по време на учебните занятия), високи оценки (Мн. добър 5 или Отличен 6) по учебните дисциплини Административно право и административен процес, Общинско право, Правен режим на държавната служба, Практикум по АПАП, Конституционно право, Финансово право, Данъчно право (в зависимост от това студентът от кой курс е); взема се предвид и това дали са провеждани стажове в държавната администрация (такива се организират всяко лято от Министерски съвет и са напълно достъпни при желание и интерес от страна на студентите чрез </a:t>
            </a:r>
            <a:r>
              <a:rPr lang="en-US" sz="3200" i="1" dirty="0" smtClean="0">
                <a:latin typeface="Times New Roman" pitchFamily="18" charset="0"/>
                <a:cs typeface="Times New Roman" pitchFamily="18" charset="0"/>
              </a:rPr>
              <a:t>staj.government.bg</a:t>
            </a:r>
            <a:r>
              <a:rPr lang="bg-BG" sz="3200" dirty="0" smtClean="0">
                <a:latin typeface="Times New Roman" pitchFamily="18" charset="0"/>
                <a:cs typeface="Times New Roman" pitchFamily="18" charset="0"/>
              </a:rPr>
              <a:t>) и др. подобни участия в инициативи.</a:t>
            </a:r>
            <a:endParaRPr lang="bg-BG" sz="3200" dirty="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2225668"/>
          </a:xfrm>
        </p:spPr>
        <p:txBody>
          <a:bodyPr>
            <a:normAutofit fontScale="90000"/>
          </a:bodyPr>
          <a:lstStyle/>
          <a:p>
            <a:pPr algn="ct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bg-BG" sz="2700" dirty="0" smtClean="0">
                <a:latin typeface="Times New Roman" pitchFamily="18" charset="0"/>
                <a:cs typeface="Times New Roman" pitchFamily="18" charset="0"/>
              </a:rPr>
              <a:t>Съвместна стажантска програма с </a:t>
            </a:r>
            <a:br>
              <a:rPr lang="bg-BG" sz="2700" dirty="0" smtClean="0">
                <a:latin typeface="Times New Roman" pitchFamily="18" charset="0"/>
                <a:cs typeface="Times New Roman" pitchFamily="18" charset="0"/>
              </a:rPr>
            </a:br>
            <a:r>
              <a:rPr lang="bg-BG" sz="2700" dirty="0" smtClean="0">
                <a:latin typeface="Times New Roman" pitchFamily="18" charset="0"/>
                <a:cs typeface="Times New Roman" pitchFamily="18" charset="0"/>
              </a:rPr>
              <a:t>АССГ и АССО – процедура за подбор</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GB" sz="2700" dirty="0" smtClean="0">
                <a:solidFill>
                  <a:srgbClr val="0070C0"/>
                </a:solidFill>
                <a:latin typeface="Times New Roman" pitchFamily="18" charset="0"/>
                <a:cs typeface="Times New Roman" pitchFamily="18" charset="0"/>
              </a:rPr>
              <a:t> Joint internship programme with the Administrative Court, Sofia City and Sofia District Administrative Court - </a:t>
            </a:r>
            <a:r>
              <a:rPr lang="en-US" sz="2700" dirty="0" smtClean="0">
                <a:solidFill>
                  <a:srgbClr val="0070C0"/>
                </a:solidFill>
                <a:latin typeface="Times New Roman" pitchFamily="18" charset="0"/>
                <a:cs typeface="Times New Roman" pitchFamily="18" charset="0"/>
              </a:rPr>
              <a:t>selection procedure</a:t>
            </a:r>
            <a:r>
              <a:rPr lang="en-GB" sz="3200" dirty="0" smtClean="0">
                <a:solidFill>
                  <a:srgbClr val="0070C0"/>
                </a:solidFill>
                <a:latin typeface="Times New Roman" pitchFamily="18" charset="0"/>
                <a:cs typeface="Times New Roman" pitchFamily="18" charset="0"/>
              </a:rPr>
              <a:t/>
            </a:r>
            <a:br>
              <a:rPr lang="en-GB" sz="3200" dirty="0" smtClean="0">
                <a:solidFill>
                  <a:srgbClr val="0070C0"/>
                </a:solidFill>
                <a:latin typeface="Times New Roman" pitchFamily="18" charset="0"/>
                <a:cs typeface="Times New Roman" pitchFamily="18" charset="0"/>
              </a:rPr>
            </a:br>
            <a:endParaRPr lang="bg-BG" sz="3200" dirty="0">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16</a:t>
            </a:fld>
            <a:endParaRPr kumimoji="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071678"/>
            <a:ext cx="8229600" cy="3935613"/>
          </a:xfrm>
        </p:spPr>
        <p:txBody>
          <a:bodyPr>
            <a:normAutofit fontScale="85000" lnSpcReduction="10000"/>
          </a:bodyPr>
          <a:lstStyle/>
          <a:p>
            <a:endParaRPr lang="bg-BG" sz="2400" dirty="0" smtClean="0">
              <a:latin typeface="Times New Roman" pitchFamily="18" charset="0"/>
              <a:cs typeface="Times New Roman" pitchFamily="18" charset="0"/>
            </a:endParaRPr>
          </a:p>
          <a:p>
            <a:r>
              <a:rPr lang="bg-BG" sz="2400" dirty="0" smtClean="0">
                <a:latin typeface="Times New Roman" pitchFamily="18" charset="0"/>
                <a:cs typeface="Times New Roman" pitchFamily="18" charset="0"/>
              </a:rPr>
              <a:t>Всеки студент работи само с един съдия, а всеки съдия може да има един или повече студенти. </a:t>
            </a:r>
            <a:r>
              <a:rPr lang="bg-BG" sz="2400" b="1" dirty="0" smtClean="0">
                <a:latin typeface="Times New Roman" pitchFamily="18" charset="0"/>
                <a:cs typeface="Times New Roman" pitchFamily="18" charset="0"/>
              </a:rPr>
              <a:t>За съответния семестър съдиите предварително заявяват с какъв брой студенти желаят да работят.</a:t>
            </a:r>
            <a:r>
              <a:rPr lang="bg-BG" sz="2400" dirty="0" smtClean="0">
                <a:latin typeface="Times New Roman" pitchFamily="18" charset="0"/>
                <a:cs typeface="Times New Roman" pitchFamily="18" charset="0"/>
              </a:rPr>
              <a:t> Всеки участващ съдия сам определя графика на стажуващите при него студенти, като се съобразява с лекционните и семинарните занятия на стажантите. </a:t>
            </a: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lvl="0"/>
            <a:r>
              <a:rPr lang="en-GB" sz="2400" dirty="0" smtClean="0">
                <a:solidFill>
                  <a:srgbClr val="0070C0"/>
                </a:solidFill>
                <a:latin typeface="Times New Roman" pitchFamily="18" charset="0"/>
                <a:cs typeface="Times New Roman" pitchFamily="18" charset="0"/>
              </a:rPr>
              <a:t>Each student works with one judge only, but each judge may have one or more students. </a:t>
            </a:r>
            <a:r>
              <a:rPr lang="en-GB" sz="2400" b="1" dirty="0" smtClean="0">
                <a:solidFill>
                  <a:srgbClr val="0070C0"/>
                </a:solidFill>
                <a:latin typeface="Times New Roman" pitchFamily="18" charset="0"/>
                <a:cs typeface="Times New Roman" pitchFamily="18" charset="0"/>
              </a:rPr>
              <a:t>For the respective semester, judges state in advance the number of students they would like to work with.</a:t>
            </a:r>
            <a:r>
              <a:rPr lang="en-GB" sz="2400" dirty="0" smtClean="0">
                <a:solidFill>
                  <a:srgbClr val="0070C0"/>
                </a:solidFill>
                <a:latin typeface="Times New Roman" pitchFamily="18" charset="0"/>
                <a:cs typeface="Times New Roman" pitchFamily="18" charset="0"/>
              </a:rPr>
              <a:t>  Each participating judge determines the schedule of his/her trainees on an individual basis, taking into account their lectures and seminars.</a:t>
            </a:r>
          </a:p>
          <a:p>
            <a:endParaRPr lang="bg-BG" sz="2400" dirty="0" smtClean="0">
              <a:latin typeface="Times New Roman" pitchFamily="18" charset="0"/>
              <a:cs typeface="Times New Roman" pitchFamily="18" charset="0"/>
            </a:endParaRPr>
          </a:p>
          <a:p>
            <a:endParaRPr lang="bg-BG" dirty="0"/>
          </a:p>
        </p:txBody>
      </p:sp>
      <p:sp>
        <p:nvSpPr>
          <p:cNvPr id="3" name="Заглавие 2"/>
          <p:cNvSpPr>
            <a:spLocks noGrp="1"/>
          </p:cNvSpPr>
          <p:nvPr>
            <p:ph type="title"/>
          </p:nvPr>
        </p:nvSpPr>
        <p:spPr>
          <a:xfrm>
            <a:off x="457200" y="274638"/>
            <a:ext cx="8229600" cy="1939916"/>
          </a:xfrm>
        </p:spPr>
        <p:txBody>
          <a:bodyPr>
            <a:normAutofit fontScale="90000"/>
          </a:bodyPr>
          <a:lstStyle/>
          <a:p>
            <a:pPr algn="ct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bg-BG" sz="2700" dirty="0" smtClean="0">
                <a:latin typeface="Times New Roman" pitchFamily="18" charset="0"/>
                <a:cs typeface="Times New Roman" pitchFamily="18" charset="0"/>
              </a:rPr>
              <a:t>Съвместна стажантска програма с АССГ и АССО - определяне броя на участниците</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GB" sz="2700" dirty="0" smtClean="0">
                <a:solidFill>
                  <a:srgbClr val="0070C0"/>
                </a:solidFill>
                <a:latin typeface="Times New Roman" pitchFamily="18" charset="0"/>
                <a:cs typeface="Times New Roman" pitchFamily="18" charset="0"/>
              </a:rPr>
              <a:t> Joint internship programme with the Administrative Court, Sofia City and Sofia District Administrative Court - </a:t>
            </a:r>
            <a:r>
              <a:rPr lang="en-US" sz="2700" dirty="0" smtClean="0">
                <a:solidFill>
                  <a:srgbClr val="0070C0"/>
                </a:solidFill>
                <a:latin typeface="Times New Roman" pitchFamily="18" charset="0"/>
                <a:cs typeface="Times New Roman" pitchFamily="18" charset="0"/>
              </a:rPr>
              <a:t>determining the number of participants</a:t>
            </a:r>
            <a:r>
              <a:rPr lang="bg-BG" sz="2700" dirty="0" smtClean="0">
                <a:solidFill>
                  <a:srgbClr val="0070C0"/>
                </a:solidFill>
                <a:latin typeface="Times New Roman" pitchFamily="18" charset="0"/>
                <a:cs typeface="Times New Roman" pitchFamily="18" charset="0"/>
              </a:rPr>
              <a:t> </a:t>
            </a:r>
            <a:r>
              <a:rPr lang="en-US" sz="2700" dirty="0" smtClean="0">
                <a:solidFill>
                  <a:srgbClr val="0070C0"/>
                </a:solidFill>
                <a:latin typeface="Times New Roman" pitchFamily="18" charset="0"/>
                <a:cs typeface="Times New Roman" pitchFamily="18" charset="0"/>
              </a:rPr>
              <a:t/>
            </a:r>
            <a:br>
              <a:rPr lang="en-US" sz="2700" dirty="0" smtClean="0">
                <a:solidFill>
                  <a:srgbClr val="0070C0"/>
                </a:solidFill>
                <a:latin typeface="Times New Roman" pitchFamily="18" charset="0"/>
                <a:cs typeface="Times New Roman" pitchFamily="18" charset="0"/>
              </a:rPr>
            </a:br>
            <a:endParaRPr lang="bg-BG" sz="27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17</a:t>
            </a:fld>
            <a:endParaRPr kumimoji="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3000372"/>
            <a:ext cx="8229600" cy="3006919"/>
          </a:xfrm>
        </p:spPr>
        <p:txBody>
          <a:bodyPr>
            <a:normAutofit/>
          </a:bodyPr>
          <a:lstStyle/>
          <a:p>
            <a:endParaRPr lang="bg-BG" sz="2400" dirty="0" smtClean="0">
              <a:latin typeface="Times New Roman" pitchFamily="18" charset="0"/>
              <a:cs typeface="Times New Roman" pitchFamily="18" charset="0"/>
            </a:endParaRPr>
          </a:p>
          <a:p>
            <a:r>
              <a:rPr lang="bg-BG" sz="2400" dirty="0" smtClean="0">
                <a:latin typeface="Times New Roman" pitchFamily="18" charset="0"/>
                <a:cs typeface="Times New Roman" pitchFamily="18" charset="0"/>
              </a:rPr>
              <a:t>Към момента:</a:t>
            </a:r>
          </a:p>
          <a:p>
            <a:pPr>
              <a:buNone/>
            </a:pPr>
            <a:endParaRPr lang="bg-BG" sz="2400" dirty="0" smtClean="0">
              <a:latin typeface="Times New Roman" pitchFamily="18" charset="0"/>
              <a:cs typeface="Times New Roman" pitchFamily="18" charset="0"/>
            </a:endParaRPr>
          </a:p>
          <a:p>
            <a:pPr lvl="1">
              <a:buNone/>
            </a:pPr>
            <a:r>
              <a:rPr lang="bg-BG" sz="2000" dirty="0" smtClean="0">
                <a:latin typeface="Times New Roman" pitchFamily="18" charset="0"/>
                <a:cs typeface="Times New Roman" pitchFamily="18" charset="0"/>
              </a:rPr>
              <a:t>- в АССГ – </a:t>
            </a:r>
            <a:r>
              <a:rPr lang="bg-BG" sz="2000" b="1" dirty="0" smtClean="0">
                <a:latin typeface="Times New Roman" pitchFamily="18" charset="0"/>
                <a:cs typeface="Times New Roman" pitchFamily="18" charset="0"/>
              </a:rPr>
              <a:t>146</a:t>
            </a:r>
            <a:r>
              <a:rPr lang="bg-BG" sz="2000" dirty="0" smtClean="0">
                <a:latin typeface="Times New Roman" pitchFamily="18" charset="0"/>
                <a:cs typeface="Times New Roman" pitchFamily="18" charset="0"/>
              </a:rPr>
              <a:t> студенти</a:t>
            </a:r>
          </a:p>
          <a:p>
            <a:pPr lvl="1">
              <a:buNone/>
            </a:pPr>
            <a:r>
              <a:rPr lang="bg-BG" sz="2000" dirty="0" smtClean="0">
                <a:latin typeface="Times New Roman" pitchFamily="18" charset="0"/>
                <a:cs typeface="Times New Roman" pitchFamily="18" charset="0"/>
              </a:rPr>
              <a:t>- в АССО – </a:t>
            </a:r>
            <a:r>
              <a:rPr lang="bg-BG" sz="2000" b="1" dirty="0" smtClean="0">
                <a:latin typeface="Times New Roman" pitchFamily="18" charset="0"/>
                <a:cs typeface="Times New Roman" pitchFamily="18" charset="0"/>
              </a:rPr>
              <a:t>15</a:t>
            </a:r>
            <a:r>
              <a:rPr lang="bg-BG" sz="2000" dirty="0" smtClean="0">
                <a:latin typeface="Times New Roman" pitchFamily="18" charset="0"/>
                <a:cs typeface="Times New Roman" pitchFamily="18" charset="0"/>
              </a:rPr>
              <a:t> студенти</a:t>
            </a:r>
          </a:p>
          <a:p>
            <a:pPr>
              <a:buNone/>
            </a:pPr>
            <a:endParaRPr lang="bg-BG" sz="2800" dirty="0" smtClean="0">
              <a:latin typeface="Times New Roman" pitchFamily="18" charset="0"/>
              <a:cs typeface="Times New Roman" pitchFamily="18" charset="0"/>
            </a:endParaRPr>
          </a:p>
          <a:p>
            <a:endParaRPr lang="bg-BG" sz="2400" dirty="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2439982"/>
          </a:xfrm>
        </p:spPr>
        <p:txBody>
          <a:bodyPr>
            <a:normAutofit fontScale="90000"/>
          </a:bodyPr>
          <a:lstStyle/>
          <a:p>
            <a:pPr algn="ct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bg-BG" sz="2700" dirty="0" smtClean="0">
                <a:latin typeface="Times New Roman" pitchFamily="18" charset="0"/>
                <a:cs typeface="Times New Roman" pitchFamily="18" charset="0"/>
              </a:rPr>
              <a:t>Съвместни инициативи </a:t>
            </a:r>
            <a:br>
              <a:rPr lang="bg-BG" sz="2700" dirty="0" smtClean="0">
                <a:latin typeface="Times New Roman" pitchFamily="18" charset="0"/>
                <a:cs typeface="Times New Roman" pitchFamily="18" charset="0"/>
              </a:rPr>
            </a:br>
            <a:r>
              <a:rPr lang="bg-BG" sz="2700" dirty="0" smtClean="0">
                <a:latin typeface="Times New Roman" pitchFamily="18" charset="0"/>
                <a:cs typeface="Times New Roman" pitchFamily="18" charset="0"/>
              </a:rPr>
              <a:t>на ЮФ с АССГ и АССО – общ брой участници</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solidFill>
                  <a:srgbClr val="0070C0"/>
                </a:solidFill>
                <a:latin typeface="Times New Roman" pitchFamily="18" charset="0"/>
                <a:cs typeface="Times New Roman" pitchFamily="18" charset="0"/>
              </a:rPr>
              <a:t>Joint internship programme with the Administrative Court, Sofia City and Sofia District Administrative Court - total number of participants</a:t>
            </a:r>
            <a:r>
              <a:rPr lang="en-US" sz="2800" dirty="0" smtClean="0"/>
              <a:t/>
            </a:r>
            <a:br>
              <a:rPr lang="en-US" sz="2800" dirty="0" smtClean="0"/>
            </a:br>
            <a:endParaRPr lang="bg-BG" sz="3200" dirty="0">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18</a:t>
            </a:fld>
            <a:endParaRPr kumimoji="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p:txBody>
          <a:bodyPr>
            <a:normAutofit fontScale="70000" lnSpcReduction="20000"/>
          </a:bodyPr>
          <a:lstStyle/>
          <a:p>
            <a:endParaRPr lang="bg-BG" sz="2400" dirty="0" smtClean="0">
              <a:latin typeface="Times New Roman" pitchFamily="18" charset="0"/>
              <a:cs typeface="Times New Roman" pitchFamily="18" charset="0"/>
            </a:endParaRPr>
          </a:p>
          <a:p>
            <a:pPr lvl="0"/>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2010/2011 г. - летен семестър – </a:t>
            </a:r>
            <a:r>
              <a:rPr lang="bg-BG" sz="2300" b="1" dirty="0" smtClean="0">
                <a:latin typeface="Times New Roman" pitchFamily="18" charset="0"/>
                <a:cs typeface="Times New Roman" pitchFamily="18" charset="0"/>
              </a:rPr>
              <a:t>30</a:t>
            </a:r>
            <a:r>
              <a:rPr lang="bg-BG" sz="2300" dirty="0" smtClean="0">
                <a:latin typeface="Times New Roman" pitchFamily="18" charset="0"/>
                <a:cs typeface="Times New Roman" pitchFamily="18" charset="0"/>
              </a:rPr>
              <a:t> студенти (стаж от 1 март 2011 г.)</a:t>
            </a:r>
          </a:p>
          <a:p>
            <a:pPr lvl="0">
              <a:buNone/>
            </a:pPr>
            <a:endParaRPr lang="bg-BG" sz="2300" dirty="0" smtClean="0">
              <a:latin typeface="Times New Roman" pitchFamily="18" charset="0"/>
              <a:cs typeface="Times New Roman" pitchFamily="18" charset="0"/>
            </a:endParaRPr>
          </a:p>
          <a:p>
            <a:pPr lvl="0"/>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2011/2012 г. - зимен семестър – </a:t>
            </a:r>
            <a:r>
              <a:rPr lang="bg-BG" sz="2300" b="1" dirty="0" smtClean="0">
                <a:latin typeface="Times New Roman" pitchFamily="18" charset="0"/>
                <a:cs typeface="Times New Roman" pitchFamily="18" charset="0"/>
              </a:rPr>
              <a:t>24</a:t>
            </a:r>
            <a:r>
              <a:rPr lang="bg-BG" sz="2300" dirty="0" smtClean="0">
                <a:latin typeface="Times New Roman" pitchFamily="18" charset="0"/>
                <a:cs typeface="Times New Roman" pitchFamily="18" charset="0"/>
              </a:rPr>
              <a:t> студенти (стаж от 31 октомври 2011 г.)</a:t>
            </a:r>
          </a:p>
          <a:p>
            <a:pPr lvl="0"/>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2011/2012 г. - летен семестър – </a:t>
            </a:r>
            <a:r>
              <a:rPr lang="bg-BG" sz="2300" b="1" dirty="0" smtClean="0">
                <a:latin typeface="Times New Roman" pitchFamily="18" charset="0"/>
                <a:cs typeface="Times New Roman" pitchFamily="18" charset="0"/>
              </a:rPr>
              <a:t>15</a:t>
            </a:r>
            <a:r>
              <a:rPr lang="bg-BG" sz="2300" dirty="0" smtClean="0">
                <a:latin typeface="Times New Roman" pitchFamily="18" charset="0"/>
                <a:cs typeface="Times New Roman" pitchFamily="18" charset="0"/>
              </a:rPr>
              <a:t> студенти (стаж от 12 март 2012 г.)</a:t>
            </a:r>
          </a:p>
          <a:p>
            <a:pPr lvl="0">
              <a:buNone/>
            </a:pPr>
            <a:endParaRPr lang="bg-BG" sz="2300" dirty="0" smtClean="0">
              <a:latin typeface="Times New Roman" pitchFamily="18" charset="0"/>
              <a:cs typeface="Times New Roman" pitchFamily="18" charset="0"/>
            </a:endParaRPr>
          </a:p>
          <a:p>
            <a:pPr lvl="0"/>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2012/2013 г. - зимен семестър – </a:t>
            </a:r>
            <a:r>
              <a:rPr lang="bg-BG" sz="2300" b="1" dirty="0" smtClean="0">
                <a:latin typeface="Times New Roman" pitchFamily="18" charset="0"/>
                <a:cs typeface="Times New Roman" pitchFamily="18" charset="0"/>
              </a:rPr>
              <a:t>18</a:t>
            </a:r>
            <a:r>
              <a:rPr lang="bg-BG" sz="2300" dirty="0" smtClean="0">
                <a:latin typeface="Times New Roman" pitchFamily="18" charset="0"/>
                <a:cs typeface="Times New Roman" pitchFamily="18" charset="0"/>
              </a:rPr>
              <a:t> студенти (стаж от 22 октомври 2012 г.)</a:t>
            </a:r>
          </a:p>
          <a:p>
            <a:pPr lvl="0"/>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2012/2013 г. - летен семестър – </a:t>
            </a:r>
            <a:r>
              <a:rPr lang="bg-BG" sz="2300" b="1" dirty="0" smtClean="0">
                <a:latin typeface="Times New Roman" pitchFamily="18" charset="0"/>
                <a:cs typeface="Times New Roman" pitchFamily="18" charset="0"/>
              </a:rPr>
              <a:t>15</a:t>
            </a:r>
            <a:r>
              <a:rPr lang="bg-BG" sz="2300" dirty="0" smtClean="0">
                <a:latin typeface="Times New Roman" pitchFamily="18" charset="0"/>
                <a:cs typeface="Times New Roman" pitchFamily="18" charset="0"/>
              </a:rPr>
              <a:t> студенти (стаж от 5 март 2013 г.)</a:t>
            </a:r>
          </a:p>
          <a:p>
            <a:pPr lvl="0">
              <a:buNone/>
            </a:pPr>
            <a:endParaRPr lang="bg-BG" sz="2300" dirty="0" smtClean="0">
              <a:latin typeface="Times New Roman" pitchFamily="18" charset="0"/>
              <a:cs typeface="Times New Roman" pitchFamily="18" charset="0"/>
            </a:endParaRPr>
          </a:p>
          <a:p>
            <a:pPr lvl="0"/>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2013/2014 г. - зимен семестър – </a:t>
            </a:r>
            <a:r>
              <a:rPr lang="bg-BG" sz="2300" i="1" dirty="0" smtClean="0">
                <a:latin typeface="Times New Roman" pitchFamily="18" charset="0"/>
                <a:cs typeface="Times New Roman" pitchFamily="18" charset="0"/>
              </a:rPr>
              <a:t>не е провеждан стаж</a:t>
            </a:r>
            <a:endParaRPr lang="bg-BG" sz="2300" dirty="0" smtClean="0">
              <a:latin typeface="Times New Roman" pitchFamily="18" charset="0"/>
              <a:cs typeface="Times New Roman" pitchFamily="18" charset="0"/>
            </a:endParaRPr>
          </a:p>
          <a:p>
            <a:pPr lvl="0"/>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2013/2014 г. - летен семестър – </a:t>
            </a:r>
            <a:r>
              <a:rPr lang="bg-BG" sz="2300" b="1" dirty="0" smtClean="0">
                <a:latin typeface="Times New Roman" pitchFamily="18" charset="0"/>
                <a:cs typeface="Times New Roman" pitchFamily="18" charset="0"/>
              </a:rPr>
              <a:t>6</a:t>
            </a:r>
            <a:r>
              <a:rPr lang="bg-BG" sz="2300" dirty="0" smtClean="0">
                <a:latin typeface="Times New Roman" pitchFamily="18" charset="0"/>
                <a:cs typeface="Times New Roman" pitchFamily="18" charset="0"/>
              </a:rPr>
              <a:t> студенти (стаж от 11 март 2014 г.)</a:t>
            </a:r>
          </a:p>
          <a:p>
            <a:pPr>
              <a:buNone/>
            </a:pPr>
            <a:endParaRPr lang="bg-BG" sz="2300" dirty="0" smtClean="0">
              <a:latin typeface="Times New Roman" pitchFamily="18" charset="0"/>
              <a:cs typeface="Times New Roman" pitchFamily="18" charset="0"/>
            </a:endParaRPr>
          </a:p>
          <a:p>
            <a:pPr lvl="0"/>
            <a:r>
              <a:rPr lang="bg-BG" sz="2300" dirty="0" smtClean="0">
                <a:latin typeface="Times New Roman" pitchFamily="18" charset="0"/>
                <a:cs typeface="Times New Roman" pitchFamily="18" charset="0"/>
              </a:rPr>
              <a:t> </a:t>
            </a:r>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2014/2015 г. - зимен семестър – </a:t>
            </a:r>
            <a:r>
              <a:rPr lang="bg-BG" sz="2300" b="1" dirty="0" smtClean="0">
                <a:latin typeface="Times New Roman" pitchFamily="18" charset="0"/>
                <a:cs typeface="Times New Roman" pitchFamily="18" charset="0"/>
              </a:rPr>
              <a:t>12 </a:t>
            </a:r>
            <a:r>
              <a:rPr lang="bg-BG" sz="2300" dirty="0" smtClean="0">
                <a:latin typeface="Times New Roman" pitchFamily="18" charset="0"/>
                <a:cs typeface="Times New Roman" pitchFamily="18" charset="0"/>
              </a:rPr>
              <a:t>студенти (стаж от 4 ноември 2014 г.)</a:t>
            </a:r>
          </a:p>
          <a:p>
            <a:pPr lvl="0"/>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2014/2015 г. - летен семестър – </a:t>
            </a:r>
            <a:r>
              <a:rPr lang="bg-BG" sz="2300" b="1" dirty="0" smtClean="0">
                <a:latin typeface="Times New Roman" pitchFamily="18" charset="0"/>
                <a:cs typeface="Times New Roman" pitchFamily="18" charset="0"/>
              </a:rPr>
              <a:t>10</a:t>
            </a:r>
            <a:r>
              <a:rPr lang="bg-BG" sz="2300" dirty="0" smtClean="0">
                <a:latin typeface="Times New Roman" pitchFamily="18" charset="0"/>
                <a:cs typeface="Times New Roman" pitchFamily="18" charset="0"/>
              </a:rPr>
              <a:t> студенти (стаж от 16 март 2015 г.)</a:t>
            </a:r>
          </a:p>
          <a:p>
            <a:pPr lvl="0">
              <a:buNone/>
            </a:pPr>
            <a:endParaRPr lang="bg-BG" sz="2300" dirty="0" smtClean="0">
              <a:latin typeface="Times New Roman" pitchFamily="18" charset="0"/>
              <a:cs typeface="Times New Roman" pitchFamily="18" charset="0"/>
            </a:endParaRPr>
          </a:p>
          <a:p>
            <a:pPr lvl="0"/>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2015/2016 г. - зимен семестър – </a:t>
            </a:r>
            <a:r>
              <a:rPr lang="bg-BG" sz="2300" i="1" dirty="0" smtClean="0">
                <a:latin typeface="Times New Roman" pitchFamily="18" charset="0"/>
                <a:cs typeface="Times New Roman" pitchFamily="18" charset="0"/>
              </a:rPr>
              <a:t>не</a:t>
            </a:r>
            <a:r>
              <a:rPr lang="bg-BG" sz="2300" dirty="0" smtClean="0">
                <a:latin typeface="Times New Roman" pitchFamily="18" charset="0"/>
                <a:cs typeface="Times New Roman" pitchFamily="18" charset="0"/>
              </a:rPr>
              <a:t> </a:t>
            </a:r>
            <a:r>
              <a:rPr lang="bg-BG" sz="2300" i="1" dirty="0" smtClean="0">
                <a:latin typeface="Times New Roman" pitchFamily="18" charset="0"/>
                <a:cs typeface="Times New Roman" pitchFamily="18" charset="0"/>
              </a:rPr>
              <a:t>е провеждан стаж</a:t>
            </a:r>
            <a:endParaRPr lang="bg-BG" sz="2300" dirty="0" smtClean="0">
              <a:latin typeface="Times New Roman" pitchFamily="18" charset="0"/>
              <a:cs typeface="Times New Roman" pitchFamily="18" charset="0"/>
            </a:endParaRPr>
          </a:p>
          <a:p>
            <a:pPr lvl="0"/>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2015/2016 г. - летен семестър на </a:t>
            </a:r>
            <a:r>
              <a:rPr lang="bg-BG" sz="2300" dirty="0" err="1" smtClean="0">
                <a:latin typeface="Times New Roman" pitchFamily="18" charset="0"/>
                <a:cs typeface="Times New Roman" pitchFamily="18" charset="0"/>
              </a:rPr>
              <a:t>уч</a:t>
            </a:r>
            <a:r>
              <a:rPr lang="bg-BG" sz="2300" dirty="0" smtClean="0">
                <a:latin typeface="Times New Roman" pitchFamily="18" charset="0"/>
                <a:cs typeface="Times New Roman" pitchFamily="18" charset="0"/>
              </a:rPr>
              <a:t>. 2015/2016 г. – </a:t>
            </a:r>
            <a:r>
              <a:rPr lang="bg-BG" sz="2300" b="1" dirty="0" smtClean="0">
                <a:latin typeface="Times New Roman" pitchFamily="18" charset="0"/>
                <a:cs typeface="Times New Roman" pitchFamily="18" charset="0"/>
              </a:rPr>
              <a:t>16</a:t>
            </a:r>
            <a:r>
              <a:rPr lang="bg-BG" sz="2300" dirty="0" smtClean="0">
                <a:latin typeface="Times New Roman" pitchFamily="18" charset="0"/>
                <a:cs typeface="Times New Roman" pitchFamily="18" charset="0"/>
              </a:rPr>
              <a:t> студенти (стаж от 8 март 2016 г.)</a:t>
            </a:r>
          </a:p>
          <a:p>
            <a:pPr>
              <a:buNone/>
            </a:pPr>
            <a:endParaRPr lang="bg-BG" sz="2800" dirty="0" smtClean="0">
              <a:latin typeface="Times New Roman" pitchFamily="18" charset="0"/>
              <a:cs typeface="Times New Roman" pitchFamily="18" charset="0"/>
            </a:endParaRPr>
          </a:p>
          <a:p>
            <a:endParaRPr lang="bg-BG" sz="2400" dirty="0">
              <a:latin typeface="Times New Roman" pitchFamily="18" charset="0"/>
              <a:cs typeface="Times New Roman" pitchFamily="18" charset="0"/>
            </a:endParaRPr>
          </a:p>
        </p:txBody>
      </p:sp>
      <p:sp>
        <p:nvSpPr>
          <p:cNvPr id="3" name="Заглавие 2"/>
          <p:cNvSpPr>
            <a:spLocks noGrp="1"/>
          </p:cNvSpPr>
          <p:nvPr>
            <p:ph type="title"/>
          </p:nvPr>
        </p:nvSpPr>
        <p:spPr/>
        <p:txBody>
          <a:bodyPr>
            <a:noAutofit/>
          </a:bodyPr>
          <a:lstStyle/>
          <a:p>
            <a:pPr algn="ctr"/>
            <a:r>
              <a:rPr lang="bg-BG" sz="2400" dirty="0" smtClean="0">
                <a:latin typeface="Times New Roman" pitchFamily="18" charset="0"/>
                <a:cs typeface="Times New Roman" pitchFamily="18" charset="0"/>
              </a:rPr>
              <a:t>Съвместни инициатива </a:t>
            </a:r>
            <a:br>
              <a:rPr lang="bg-BG" sz="24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на ЮФ с АССГ– брой участници</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GB" sz="2400" dirty="0" smtClean="0">
                <a:solidFill>
                  <a:srgbClr val="0070C0"/>
                </a:solidFill>
                <a:latin typeface="Times New Roman" pitchFamily="18" charset="0"/>
                <a:cs typeface="Times New Roman" pitchFamily="18" charset="0"/>
              </a:rPr>
              <a:t> Joint internship programme with the Administrative Court, Sofia City - </a:t>
            </a:r>
            <a:r>
              <a:rPr lang="en-US" sz="2400" dirty="0" smtClean="0">
                <a:solidFill>
                  <a:srgbClr val="0070C0"/>
                </a:solidFill>
                <a:latin typeface="Times New Roman" pitchFamily="18" charset="0"/>
                <a:cs typeface="Times New Roman" pitchFamily="18" charset="0"/>
              </a:rPr>
              <a:t>number of participants</a:t>
            </a:r>
            <a:endParaRPr lang="bg-BG" sz="24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19</a:t>
            </a:fld>
            <a:endParaRPr kumimoji="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 (x86)\Microsoft Office\MEDIA\CAGCAT10\j0233018.wmf"/>
          <p:cNvPicPr>
            <a:picLocks noChangeAspect="1" noChangeArrowheads="1"/>
          </p:cNvPicPr>
          <p:nvPr/>
        </p:nvPicPr>
        <p:blipFill>
          <a:blip r:embed="rId2" cstate="print">
            <a:lum bright="73000" contrast="-70000"/>
          </a:blip>
          <a:srcRect/>
          <a:stretch>
            <a:fillRect/>
          </a:stretch>
        </p:blipFill>
        <p:spPr bwMode="auto">
          <a:xfrm>
            <a:off x="2428860" y="1428736"/>
            <a:ext cx="4170207" cy="4236208"/>
          </a:xfrm>
          <a:prstGeom prst="rect">
            <a:avLst/>
          </a:prstGeom>
          <a:noFill/>
        </p:spPr>
      </p:pic>
      <p:sp>
        <p:nvSpPr>
          <p:cNvPr id="2" name="Контейнер за съдържание 1"/>
          <p:cNvSpPr>
            <a:spLocks noGrp="1"/>
          </p:cNvSpPr>
          <p:nvPr>
            <p:ph idx="1"/>
          </p:nvPr>
        </p:nvSpPr>
        <p:spPr>
          <a:xfrm>
            <a:off x="457200" y="1481328"/>
            <a:ext cx="8229600" cy="4876630"/>
          </a:xfrm>
        </p:spPr>
        <p:txBody>
          <a:bodyPr>
            <a:normAutofit fontScale="70000" lnSpcReduction="20000"/>
          </a:bodyPr>
          <a:lstStyle/>
          <a:p>
            <a:r>
              <a:rPr lang="bg-BG" b="1" dirty="0" smtClean="0">
                <a:latin typeface="Times New Roman" pitchFamily="18" charset="0"/>
                <a:cs typeface="Times New Roman" pitchFamily="18" charset="0"/>
              </a:rPr>
              <a:t>Софийски районен съд </a:t>
            </a:r>
            <a:endParaRPr lang="en-US" b="1" dirty="0" smtClean="0">
              <a:latin typeface="Times New Roman" pitchFamily="18" charset="0"/>
              <a:cs typeface="Times New Roman" pitchFamily="18" charset="0"/>
            </a:endParaRPr>
          </a:p>
          <a:p>
            <a:pPr lvl="1">
              <a:buNone/>
            </a:pPr>
            <a:r>
              <a:rPr lang="en-US" b="1" dirty="0" smtClean="0">
                <a:solidFill>
                  <a:srgbClr val="0070C0"/>
                </a:solidFill>
                <a:latin typeface="Times New Roman" pitchFamily="18" charset="0"/>
                <a:cs typeface="Times New Roman" pitchFamily="18" charset="0"/>
              </a:rPr>
              <a:t>Sofia Regional Court</a:t>
            </a:r>
          </a:p>
          <a:p>
            <a:pPr>
              <a:buNone/>
            </a:pPr>
            <a:r>
              <a:rPr lang="en-US" b="1" dirty="0" smtClean="0">
                <a:latin typeface="Times New Roman" pitchFamily="18" charset="0"/>
                <a:cs typeface="Times New Roman" pitchFamily="18" charset="0"/>
              </a:rPr>
              <a:t>	</a:t>
            </a:r>
            <a:r>
              <a:rPr lang="bg-BG" i="1" dirty="0" smtClean="0">
                <a:latin typeface="Times New Roman" pitchFamily="18" charset="0"/>
                <a:cs typeface="Times New Roman" pitchFamily="18" charset="0"/>
              </a:rPr>
              <a:t>(катедра “Частноправни науки”)</a:t>
            </a:r>
          </a:p>
          <a:p>
            <a:pPr>
              <a:buNone/>
            </a:pPr>
            <a:endParaRPr lang="bg-BG" dirty="0" smtClean="0">
              <a:latin typeface="Times New Roman" pitchFamily="18" charset="0"/>
              <a:cs typeface="Times New Roman" pitchFamily="18" charset="0"/>
            </a:endParaRPr>
          </a:p>
          <a:p>
            <a:r>
              <a:rPr lang="bg-BG" b="1" dirty="0" smtClean="0">
                <a:latin typeface="Times New Roman" pitchFamily="18" charset="0"/>
                <a:cs typeface="Times New Roman" pitchFamily="18" charset="0"/>
              </a:rPr>
              <a:t>Административен съд София-град</a:t>
            </a:r>
            <a:endParaRPr lang="en-US" b="1" dirty="0" smtClean="0">
              <a:latin typeface="Times New Roman" pitchFamily="18" charset="0"/>
              <a:cs typeface="Times New Roman" pitchFamily="18" charset="0"/>
            </a:endParaRPr>
          </a:p>
          <a:p>
            <a:pPr lvl="1">
              <a:buNone/>
            </a:pPr>
            <a:r>
              <a:rPr lang="en-US" b="1" dirty="0" smtClean="0">
                <a:solidFill>
                  <a:srgbClr val="0070C0"/>
                </a:solidFill>
                <a:latin typeface="Times New Roman" pitchFamily="18" charset="0"/>
                <a:cs typeface="Times New Roman" pitchFamily="18" charset="0"/>
              </a:rPr>
              <a:t>Administrative Court, Sofia City</a:t>
            </a:r>
          </a:p>
          <a:p>
            <a:pPr>
              <a:buNone/>
            </a:pPr>
            <a:r>
              <a:rPr lang="en-US" b="1" dirty="0" smtClean="0">
                <a:latin typeface="Times New Roman" pitchFamily="18" charset="0"/>
                <a:cs typeface="Times New Roman" pitchFamily="18" charset="0"/>
              </a:rPr>
              <a:t>	</a:t>
            </a:r>
            <a:r>
              <a:rPr lang="bg-BG" i="1" dirty="0" smtClean="0">
                <a:latin typeface="Times New Roman" pitchFamily="18" charset="0"/>
                <a:cs typeface="Times New Roman" pitchFamily="18" charset="0"/>
              </a:rPr>
              <a:t>(катедра “Публичноправни науки”)</a:t>
            </a:r>
            <a:endParaRPr lang="en-US" i="1" dirty="0" smtClean="0">
              <a:latin typeface="Times New Roman" pitchFamily="18" charset="0"/>
              <a:cs typeface="Times New Roman" pitchFamily="18" charset="0"/>
            </a:endParaRPr>
          </a:p>
          <a:p>
            <a:pPr>
              <a:buNone/>
            </a:pPr>
            <a:endParaRPr lang="bg-BG" i="1" dirty="0" smtClean="0">
              <a:latin typeface="Times New Roman" pitchFamily="18" charset="0"/>
              <a:cs typeface="Times New Roman" pitchFamily="18" charset="0"/>
            </a:endParaRPr>
          </a:p>
          <a:p>
            <a:r>
              <a:rPr lang="bg-BG" b="1" dirty="0" smtClean="0">
                <a:latin typeface="Times New Roman" pitchFamily="18" charset="0"/>
                <a:cs typeface="Times New Roman" pitchFamily="18" charset="0"/>
              </a:rPr>
              <a:t>Административен съд – София област</a:t>
            </a:r>
            <a:endParaRPr lang="en-US" b="1" dirty="0" smtClean="0">
              <a:solidFill>
                <a:srgbClr val="0070C0"/>
              </a:solidFill>
              <a:latin typeface="Times New Roman" pitchFamily="18" charset="0"/>
              <a:cs typeface="Times New Roman" pitchFamily="18" charset="0"/>
            </a:endParaRPr>
          </a:p>
          <a:p>
            <a:pPr>
              <a:buNone/>
            </a:pPr>
            <a:r>
              <a:rPr lang="en-US" b="1" dirty="0" smtClean="0">
                <a:solidFill>
                  <a:srgbClr val="0070C0"/>
                </a:solidFill>
                <a:latin typeface="Times New Roman" pitchFamily="18" charset="0"/>
                <a:cs typeface="Times New Roman" pitchFamily="18" charset="0"/>
              </a:rPr>
              <a:t>	Sofia District Administrative Court</a:t>
            </a:r>
            <a:r>
              <a:rPr lang="bg-BG" b="1" dirty="0" smtClean="0">
                <a:solidFill>
                  <a:srgbClr val="0070C0"/>
                </a:solidFill>
                <a:latin typeface="Times New Roman" pitchFamily="18" charset="0"/>
                <a:cs typeface="Times New Roman" pitchFamily="18" charset="0"/>
              </a:rPr>
              <a:t> </a:t>
            </a:r>
            <a:endParaRPr lang="en-US" b="1" dirty="0" smtClean="0">
              <a:solidFill>
                <a:srgbClr val="0070C0"/>
              </a:solidFill>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a:t>
            </a:r>
            <a:r>
              <a:rPr lang="bg-BG" i="1" dirty="0" smtClean="0">
                <a:latin typeface="Times New Roman" pitchFamily="18" charset="0"/>
                <a:cs typeface="Times New Roman" pitchFamily="18" charset="0"/>
              </a:rPr>
              <a:t>(катедра “Публичноправни науки”)</a:t>
            </a:r>
          </a:p>
          <a:p>
            <a:pPr>
              <a:buNone/>
            </a:pPr>
            <a:endParaRPr lang="bg-BG" dirty="0" smtClean="0">
              <a:latin typeface="Times New Roman" pitchFamily="18" charset="0"/>
              <a:cs typeface="Times New Roman" pitchFamily="18" charset="0"/>
            </a:endParaRPr>
          </a:p>
          <a:p>
            <a:r>
              <a:rPr lang="bg-BG" b="1" dirty="0" smtClean="0">
                <a:latin typeface="Times New Roman" pitchFamily="18" charset="0"/>
                <a:cs typeface="Times New Roman" pitchFamily="18" charset="0"/>
              </a:rPr>
              <a:t>Софийска районна прокуратура, Софийска окръжна прокуратура и Софийска градска прокуратура</a:t>
            </a:r>
            <a:endParaRPr lang="en-US" dirty="0" smtClean="0"/>
          </a:p>
          <a:p>
            <a:pPr>
              <a:buNone/>
            </a:pPr>
            <a:r>
              <a:rPr lang="en-US" b="1" dirty="0" smtClean="0">
                <a:solidFill>
                  <a:srgbClr val="0070C0"/>
                </a:solidFill>
                <a:latin typeface="Times New Roman" pitchFamily="18" charset="0"/>
                <a:cs typeface="Times New Roman" pitchFamily="18" charset="0"/>
              </a:rPr>
              <a:t>	Sofia Regional Prosecutor's Office, Sofia District Prosecutor's Office and Sofia City Prosecutor's Office</a:t>
            </a:r>
            <a:r>
              <a:rPr lang="bg-BG"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buNone/>
            </a:pPr>
            <a:r>
              <a:rPr lang="en-US" b="1" i="1" dirty="0" smtClean="0">
                <a:latin typeface="Times New Roman" pitchFamily="18" charset="0"/>
                <a:cs typeface="Times New Roman" pitchFamily="18" charset="0"/>
              </a:rPr>
              <a:t>	</a:t>
            </a:r>
            <a:r>
              <a:rPr lang="bg-BG" i="1" dirty="0" smtClean="0">
                <a:latin typeface="Times New Roman" pitchFamily="18" charset="0"/>
                <a:cs typeface="Times New Roman" pitchFamily="18" charset="0"/>
              </a:rPr>
              <a:t>(катедра “Наказателноправни науки”)</a:t>
            </a:r>
            <a:endParaRPr lang="bg-BG" i="1" dirty="0">
              <a:latin typeface="Times New Roman" pitchFamily="18" charset="0"/>
              <a:cs typeface="Times New Roman" pitchFamily="18" charset="0"/>
            </a:endParaRPr>
          </a:p>
        </p:txBody>
      </p:sp>
      <p:sp>
        <p:nvSpPr>
          <p:cNvPr id="3" name="Заглавие 2"/>
          <p:cNvSpPr>
            <a:spLocks noGrp="1"/>
          </p:cNvSpPr>
          <p:nvPr>
            <p:ph type="title"/>
          </p:nvPr>
        </p:nvSpPr>
        <p:spPr/>
        <p:txBody>
          <a:bodyPr>
            <a:normAutofit/>
          </a:bodyPr>
          <a:lstStyle/>
          <a:p>
            <a:pPr algn="ctr"/>
            <a:r>
              <a:rPr lang="bg-BG" sz="2800" dirty="0" smtClean="0">
                <a:latin typeface="Times New Roman" pitchFamily="18" charset="0"/>
                <a:cs typeface="Times New Roman" pitchFamily="18" charset="0"/>
              </a:rPr>
              <a:t>Съвместни инициативи</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solidFill>
                  <a:srgbClr val="0070C0"/>
                </a:solidFill>
                <a:latin typeface="Times New Roman" pitchFamily="18" charset="0"/>
                <a:cs typeface="Times New Roman" pitchFamily="18" charset="0"/>
              </a:rPr>
              <a:t>Joint initiatives</a:t>
            </a:r>
            <a:endParaRPr lang="bg-BG" sz="28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2</a:t>
            </a:fld>
            <a:endParaRPr kumimoji="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428868"/>
            <a:ext cx="8229600" cy="3578423"/>
          </a:xfrm>
        </p:spPr>
        <p:txBody>
          <a:bodyPr>
            <a:normAutofit/>
          </a:bodyPr>
          <a:lstStyle/>
          <a:p>
            <a:endParaRPr lang="bg-BG" sz="2400" dirty="0" smtClean="0">
              <a:latin typeface="Times New Roman" pitchFamily="18" charset="0"/>
              <a:cs typeface="Times New Roman" pitchFamily="18" charset="0"/>
            </a:endParaRPr>
          </a:p>
          <a:p>
            <a:pPr lvl="0"/>
            <a:r>
              <a:rPr lang="bg-BG" sz="2000" dirty="0" smtClean="0">
                <a:latin typeface="Times New Roman" pitchFamily="18" charset="0"/>
                <a:cs typeface="Times New Roman" pitchFamily="18" charset="0"/>
              </a:rPr>
              <a:t>летен семестър на </a:t>
            </a:r>
            <a:r>
              <a:rPr lang="bg-BG" sz="2000" dirty="0" err="1" smtClean="0">
                <a:latin typeface="Times New Roman" pitchFamily="18" charset="0"/>
                <a:cs typeface="Times New Roman" pitchFamily="18" charset="0"/>
              </a:rPr>
              <a:t>уч</a:t>
            </a:r>
            <a:r>
              <a:rPr lang="bg-BG" sz="2000" dirty="0" smtClean="0">
                <a:latin typeface="Times New Roman" pitchFamily="18" charset="0"/>
                <a:cs typeface="Times New Roman" pitchFamily="18" charset="0"/>
              </a:rPr>
              <a:t>. 2014/2015 г. (за първи път) – </a:t>
            </a:r>
            <a:r>
              <a:rPr lang="bg-BG" sz="2000" b="1" dirty="0" smtClean="0">
                <a:latin typeface="Times New Roman" pitchFamily="18" charset="0"/>
                <a:cs typeface="Times New Roman" pitchFamily="18" charset="0"/>
              </a:rPr>
              <a:t>8 </a:t>
            </a:r>
            <a:r>
              <a:rPr lang="bg-BG" sz="2000" dirty="0" smtClean="0">
                <a:latin typeface="Times New Roman" pitchFamily="18" charset="0"/>
                <a:cs typeface="Times New Roman" pitchFamily="18" charset="0"/>
              </a:rPr>
              <a:t>студенти (стаж от 22 април 2015 г.)</a:t>
            </a:r>
          </a:p>
          <a:p>
            <a:pPr lvl="0">
              <a:buNone/>
            </a:pPr>
            <a:endParaRPr lang="en-US" sz="2000" dirty="0" smtClean="0">
              <a:latin typeface="Times New Roman" pitchFamily="18" charset="0"/>
              <a:cs typeface="Times New Roman" pitchFamily="18" charset="0"/>
            </a:endParaRPr>
          </a:p>
          <a:p>
            <a:r>
              <a:rPr lang="bg-BG" sz="2000" dirty="0" smtClean="0">
                <a:latin typeface="Times New Roman" pitchFamily="18" charset="0"/>
                <a:cs typeface="Times New Roman" pitchFamily="18" charset="0"/>
              </a:rPr>
              <a:t>летен семестър на </a:t>
            </a:r>
            <a:r>
              <a:rPr lang="bg-BG" sz="2000" dirty="0" err="1" smtClean="0">
                <a:latin typeface="Times New Roman" pitchFamily="18" charset="0"/>
                <a:cs typeface="Times New Roman" pitchFamily="18" charset="0"/>
              </a:rPr>
              <a:t>уч</a:t>
            </a:r>
            <a:r>
              <a:rPr lang="bg-BG" sz="2000" dirty="0" smtClean="0">
                <a:latin typeface="Times New Roman" pitchFamily="18" charset="0"/>
                <a:cs typeface="Times New Roman" pitchFamily="18" charset="0"/>
              </a:rPr>
              <a:t>. 2015/2016 г. (за втори път)</a:t>
            </a:r>
            <a:r>
              <a:rPr lang="en-US" sz="2000" dirty="0" smtClean="0">
                <a:latin typeface="Times New Roman" pitchFamily="18" charset="0"/>
                <a:cs typeface="Times New Roman" pitchFamily="18" charset="0"/>
              </a:rPr>
              <a:t> – </a:t>
            </a:r>
            <a:r>
              <a:rPr lang="bg-BG" sz="2000" b="1" dirty="0" smtClean="0">
                <a:latin typeface="Times New Roman" pitchFamily="18" charset="0"/>
                <a:cs typeface="Times New Roman" pitchFamily="18" charset="0"/>
              </a:rPr>
              <a:t>7</a:t>
            </a:r>
            <a:r>
              <a:rPr lang="bg-BG" sz="2000" dirty="0" smtClean="0">
                <a:latin typeface="Times New Roman" pitchFamily="18" charset="0"/>
                <a:cs typeface="Times New Roman" pitchFamily="18" charset="0"/>
              </a:rPr>
              <a:t> студенти (стаж от 17 март 2016 г.)</a:t>
            </a:r>
          </a:p>
          <a:p>
            <a:pPr>
              <a:buNone/>
            </a:pPr>
            <a:endParaRPr lang="bg-BG" sz="2400" dirty="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1797040"/>
          </a:xfrm>
        </p:spPr>
        <p:txBody>
          <a:bodyPr>
            <a:noAutofit/>
          </a:bodyPr>
          <a:lstStyle/>
          <a:p>
            <a:pPr algn="ctr"/>
            <a:r>
              <a:rPr lang="bg-BG" sz="2400" dirty="0" smtClean="0">
                <a:latin typeface="Times New Roman" pitchFamily="18" charset="0"/>
                <a:cs typeface="Times New Roman" pitchFamily="18" charset="0"/>
              </a:rPr>
              <a:t>Съвместни инициатива </a:t>
            </a:r>
            <a:br>
              <a:rPr lang="bg-BG" sz="24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на ЮФ с АССО – брой участници</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GB" sz="2400" dirty="0" smtClean="0">
                <a:solidFill>
                  <a:srgbClr val="0070C0"/>
                </a:solidFill>
                <a:latin typeface="Times New Roman" pitchFamily="18" charset="0"/>
                <a:cs typeface="Times New Roman" pitchFamily="18" charset="0"/>
              </a:rPr>
              <a:t> Joint internship programme with the Sofia District Administrative Court - </a:t>
            </a:r>
            <a:r>
              <a:rPr lang="en-US" sz="2400" dirty="0" smtClean="0">
                <a:solidFill>
                  <a:srgbClr val="0070C0"/>
                </a:solidFill>
                <a:latin typeface="Times New Roman" pitchFamily="18" charset="0"/>
                <a:cs typeface="Times New Roman" pitchFamily="18" charset="0"/>
              </a:rPr>
              <a:t>number of participants</a:t>
            </a:r>
            <a:endParaRPr lang="bg-BG" sz="2400" dirty="0">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20</a:t>
            </a:fld>
            <a:endParaRPr kumimoji="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214554"/>
            <a:ext cx="8229600" cy="3792737"/>
          </a:xfrm>
        </p:spPr>
        <p:txBody>
          <a:bodyPr>
            <a:normAutofit fontScale="85000" lnSpcReduction="10000"/>
          </a:bodyPr>
          <a:lstStyle/>
          <a:p>
            <a:r>
              <a:rPr lang="bg-BG" sz="2600" dirty="0" smtClean="0">
                <a:latin typeface="Times New Roman" pitchFamily="18" charset="0"/>
                <a:cs typeface="Times New Roman" pitchFamily="18" charset="0"/>
              </a:rPr>
              <a:t>От 2013 г. се организира провеждането на стаж в Софийска районна прокуратура, Софийска окръжна прокуратура и Софийска градска прокуратура, въз основа на меморандум за сътрудничество, подписан между главния прокурор на Република България и декана на Юридическия факултет. </a:t>
            </a:r>
          </a:p>
          <a:p>
            <a:pPr>
              <a:buNone/>
            </a:pPr>
            <a:endParaRPr lang="bg-BG" sz="2600" dirty="0" smtClean="0">
              <a:latin typeface="Times New Roman" pitchFamily="18" charset="0"/>
              <a:cs typeface="Times New Roman" pitchFamily="18" charset="0"/>
            </a:endParaRPr>
          </a:p>
          <a:p>
            <a:r>
              <a:rPr lang="en-US" sz="2600" dirty="0" smtClean="0">
                <a:solidFill>
                  <a:srgbClr val="0070C0"/>
                </a:solidFill>
                <a:latin typeface="Times New Roman" pitchFamily="18" charset="0"/>
                <a:cs typeface="Times New Roman" pitchFamily="18" charset="0"/>
              </a:rPr>
              <a:t>An internship at Sofia Regional Prosecutor's Office, Sofia District Prosecutor's Office and Sofia City Prosecutor's Office has been organized and held since 2013, on the basis of a memorandum of cooperation signed between The Prosecutor General of the Republic of Bulgaria and the Dean of the Law Faculty.</a:t>
            </a:r>
            <a:endParaRPr lang="bg-BG" sz="2600" dirty="0">
              <a:solidFill>
                <a:srgbClr val="0070C0"/>
              </a:solidFill>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1868478"/>
          </a:xfrm>
        </p:spPr>
        <p:txBody>
          <a:bodyPr>
            <a:noAutofit/>
          </a:bodyPr>
          <a:lstStyle/>
          <a:p>
            <a:pPr algn="ctr"/>
            <a:r>
              <a:rPr lang="bg-BG" sz="2800" dirty="0" smtClean="0">
                <a:latin typeface="Times New Roman" pitchFamily="18" charset="0"/>
                <a:cs typeface="Times New Roman" pitchFamily="18" charset="0"/>
              </a:rPr>
              <a:t>Съвместна инициатива </a:t>
            </a:r>
            <a:br>
              <a:rPr lang="bg-BG" sz="2800" dirty="0" smtClean="0">
                <a:latin typeface="Times New Roman" pitchFamily="18" charset="0"/>
                <a:cs typeface="Times New Roman" pitchFamily="18" charset="0"/>
              </a:rPr>
            </a:br>
            <a:r>
              <a:rPr lang="bg-BG" sz="2800" dirty="0" smtClean="0">
                <a:latin typeface="Times New Roman" pitchFamily="18" charset="0"/>
                <a:cs typeface="Times New Roman" pitchFamily="18" charset="0"/>
              </a:rPr>
              <a:t>между ЮФ и прокуратури в София</a:t>
            </a:r>
            <a:br>
              <a:rPr lang="bg-BG" sz="2800" dirty="0" smtClean="0">
                <a:latin typeface="Times New Roman" pitchFamily="18" charset="0"/>
                <a:cs typeface="Times New Roman" pitchFamily="18" charset="0"/>
              </a:rPr>
            </a:br>
            <a:r>
              <a:rPr lang="bg-BG"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A joint initiative between the Law Faculty and Prosecutor’s offices in Sofia</a:t>
            </a:r>
            <a:endParaRPr lang="en-US" sz="28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21</a:t>
            </a:fld>
            <a:endParaRPr kumimoji="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428868"/>
            <a:ext cx="8229600" cy="3578423"/>
          </a:xfrm>
        </p:spPr>
        <p:txBody>
          <a:bodyPr>
            <a:normAutofit/>
          </a:bodyPr>
          <a:lstStyle/>
          <a:p>
            <a:pPr>
              <a:buNone/>
            </a:pPr>
            <a:endParaRPr lang="bg-BG" sz="2600" dirty="0" smtClean="0">
              <a:latin typeface="Times New Roman" pitchFamily="18" charset="0"/>
              <a:cs typeface="Times New Roman" pitchFamily="18" charset="0"/>
            </a:endParaRPr>
          </a:p>
          <a:p>
            <a:r>
              <a:rPr lang="bg-BG" sz="2400" dirty="0" smtClean="0">
                <a:latin typeface="Times New Roman" pitchFamily="18" charset="0"/>
                <a:cs typeface="Times New Roman" pitchFamily="18" charset="0"/>
              </a:rPr>
              <a:t>Традиционно броят на студентите, които кандидатстват за стаж в прокуратурата надхвърля 60 души, а броят на класираните студенти е общо 30, разпределени по следния начин - 14 студенти в СРП; 8 студенти в СГП и 8 студенти в СОП. Критерият за класиране е мотивационно писмо и успеха от следването.</a:t>
            </a:r>
            <a:endParaRPr lang="en-US" sz="24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bg-BG" sz="2600" dirty="0" smtClean="0">
              <a:latin typeface="Times New Roman" pitchFamily="18" charset="0"/>
              <a:cs typeface="Times New Roman" pitchFamily="18" charset="0"/>
            </a:endParaRPr>
          </a:p>
          <a:p>
            <a:endParaRPr lang="bg-BG" dirty="0"/>
          </a:p>
        </p:txBody>
      </p:sp>
      <p:sp>
        <p:nvSpPr>
          <p:cNvPr id="3" name="Заглавие 2"/>
          <p:cNvSpPr>
            <a:spLocks noGrp="1"/>
          </p:cNvSpPr>
          <p:nvPr>
            <p:ph type="title"/>
          </p:nvPr>
        </p:nvSpPr>
        <p:spPr>
          <a:xfrm>
            <a:off x="457200" y="274638"/>
            <a:ext cx="8229600" cy="1868478"/>
          </a:xfrm>
        </p:spPr>
        <p:txBody>
          <a:bodyPr>
            <a:noAutofit/>
          </a:bodyPr>
          <a:lstStyle/>
          <a:p>
            <a:pPr algn="ctr"/>
            <a:r>
              <a:rPr lang="bg-BG" sz="2800" dirty="0" smtClean="0">
                <a:latin typeface="Times New Roman" pitchFamily="18" charset="0"/>
                <a:cs typeface="Times New Roman" pitchFamily="18" charset="0"/>
              </a:rPr>
              <a:t>Съвместна инициатива </a:t>
            </a:r>
            <a:br>
              <a:rPr lang="bg-BG" sz="2800" dirty="0" smtClean="0">
                <a:latin typeface="Times New Roman" pitchFamily="18" charset="0"/>
                <a:cs typeface="Times New Roman" pitchFamily="18" charset="0"/>
              </a:rPr>
            </a:br>
            <a:r>
              <a:rPr lang="bg-BG" sz="2800" dirty="0" smtClean="0">
                <a:latin typeface="Times New Roman" pitchFamily="18" charset="0"/>
                <a:cs typeface="Times New Roman" pitchFamily="18" charset="0"/>
              </a:rPr>
              <a:t>между ЮФ и прокуратури в София</a:t>
            </a:r>
            <a:br>
              <a:rPr lang="bg-BG" sz="2800" dirty="0" smtClean="0">
                <a:latin typeface="Times New Roman" pitchFamily="18" charset="0"/>
                <a:cs typeface="Times New Roman" pitchFamily="18" charset="0"/>
              </a:rPr>
            </a:br>
            <a:r>
              <a:rPr lang="bg-BG"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A joint initiative between the Law Faculty and Prosecutor’s offices in Sofia</a:t>
            </a:r>
            <a:endParaRPr lang="en-US" sz="28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22</a:t>
            </a:fld>
            <a:endParaRPr kumimoji="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000240"/>
            <a:ext cx="8229600" cy="4007051"/>
          </a:xfrm>
        </p:spPr>
        <p:txBody>
          <a:bodyPr/>
          <a:lstStyle/>
          <a:p>
            <a:endParaRPr lang="ru-RU" dirty="0" smtClean="0">
              <a:latin typeface="Times New Roman" pitchFamily="18" charset="0"/>
              <a:cs typeface="Times New Roman" pitchFamily="18" charset="0"/>
            </a:endParaRPr>
          </a:p>
          <a:p>
            <a:r>
              <a:rPr lang="bg-BG" sz="2400" dirty="0" smtClean="0">
                <a:latin typeface="Times New Roman" pitchFamily="18" charset="0"/>
                <a:cs typeface="Times New Roman" pitchFamily="18" charset="0"/>
              </a:rPr>
              <a:t>Участвалите в стажантската програма студенти получат свидетелство (сертификат), издаден съвместно от ЮФ към УНСС и съответния съд/прокуратура.</a:t>
            </a: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lvl="0"/>
            <a:r>
              <a:rPr lang="en-US" sz="2400" dirty="0" smtClean="0">
                <a:solidFill>
                  <a:srgbClr val="0070C0"/>
                </a:solidFill>
                <a:latin typeface="Times New Roman" pitchFamily="18" charset="0"/>
                <a:cs typeface="Times New Roman" pitchFamily="18" charset="0"/>
              </a:rPr>
              <a:t>Participants in the programme are entitled to receive a certificate issued jointly by the Faculty of Law at the UNWE and the relevant court/prosecutor's office.</a:t>
            </a:r>
          </a:p>
          <a:p>
            <a:endParaRPr lang="bg-BG" sz="2400" dirty="0" smtClean="0">
              <a:latin typeface="Times New Roman" pitchFamily="18" charset="0"/>
              <a:cs typeface="Times New Roman" pitchFamily="18" charset="0"/>
            </a:endParaRPr>
          </a:p>
          <a:p>
            <a:pPr>
              <a:buNone/>
            </a:pPr>
            <a:endParaRPr lang="bg-BG" dirty="0"/>
          </a:p>
        </p:txBody>
      </p:sp>
      <p:sp>
        <p:nvSpPr>
          <p:cNvPr id="3" name="Заглавие 2"/>
          <p:cNvSpPr>
            <a:spLocks noGrp="1"/>
          </p:cNvSpPr>
          <p:nvPr>
            <p:ph type="title"/>
          </p:nvPr>
        </p:nvSpPr>
        <p:spPr>
          <a:xfrm>
            <a:off x="457200" y="274638"/>
            <a:ext cx="8229600" cy="1582726"/>
          </a:xfrm>
        </p:spPr>
        <p:txBody>
          <a:bodyPr>
            <a:normAutofit/>
          </a:bodyPr>
          <a:lstStyle/>
          <a:p>
            <a:pPr algn="ctr"/>
            <a:r>
              <a:rPr lang="bg-BG" sz="2800" dirty="0" smtClean="0">
                <a:latin typeface="Times New Roman" pitchFamily="18" charset="0"/>
                <a:cs typeface="Times New Roman" pitchFamily="18" charset="0"/>
              </a:rPr>
              <a:t>Съвместни инициативи -</a:t>
            </a:r>
            <a:br>
              <a:rPr lang="bg-BG" sz="2800" dirty="0" smtClean="0">
                <a:latin typeface="Times New Roman" pitchFamily="18" charset="0"/>
                <a:cs typeface="Times New Roman" pitchFamily="18" charset="0"/>
              </a:rPr>
            </a:br>
            <a:r>
              <a:rPr lang="bg-BG" sz="2800" dirty="0" smtClean="0">
                <a:latin typeface="Times New Roman" pitchFamily="18" charset="0"/>
                <a:cs typeface="Times New Roman" pitchFamily="18" charset="0"/>
              </a:rPr>
              <a:t>сертификати за участие</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GB" sz="2800" dirty="0" smtClean="0">
                <a:solidFill>
                  <a:srgbClr val="0070C0"/>
                </a:solidFill>
                <a:latin typeface="Times New Roman" pitchFamily="18" charset="0"/>
                <a:cs typeface="Times New Roman" pitchFamily="18" charset="0"/>
              </a:rPr>
              <a:t> Joint initiatives - certificates of participation</a:t>
            </a:r>
            <a:endParaRPr lang="en-GB" sz="28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23</a:t>
            </a:fld>
            <a:endParaRPr kumimoji="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онтейнер за съдържание 4" descr="524813_344248735612538_765544216_n.jpg"/>
          <p:cNvPicPr>
            <a:picLocks noGrp="1" noChangeAspect="1"/>
          </p:cNvPicPr>
          <p:nvPr>
            <p:ph idx="1"/>
          </p:nvPr>
        </p:nvPicPr>
        <p:blipFill>
          <a:blip r:embed="rId2" cstate="print"/>
          <a:stretch>
            <a:fillRect/>
          </a:stretch>
        </p:blipFill>
        <p:spPr>
          <a:xfrm>
            <a:off x="3143240" y="1714488"/>
            <a:ext cx="2880360" cy="3840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Заглавие 2"/>
          <p:cNvSpPr>
            <a:spLocks noGrp="1"/>
          </p:cNvSpPr>
          <p:nvPr>
            <p:ph type="title"/>
          </p:nvPr>
        </p:nvSpPr>
        <p:spPr/>
        <p:txBody>
          <a:bodyPr>
            <a:noAutofit/>
          </a:bodyPr>
          <a:lstStyle/>
          <a:p>
            <a:pPr algn="ctr"/>
            <a:r>
              <a:rPr lang="bg-BG" sz="2400" dirty="0" smtClean="0">
                <a:latin typeface="Times New Roman" pitchFamily="18" charset="0"/>
                <a:cs typeface="Times New Roman" pitchFamily="18" charset="0"/>
              </a:rPr>
              <a:t>Тържествено връчване на сертификати</a:t>
            </a:r>
            <a:r>
              <a:rPr lang="en-US" sz="2400" dirty="0" smtClean="0">
                <a:latin typeface="Times New Roman" pitchFamily="18" charset="0"/>
                <a:cs typeface="Times New Roman" pitchFamily="18" charset="0"/>
              </a:rPr>
              <a:t> </a:t>
            </a:r>
            <a:r>
              <a:rPr lang="bg-BG" sz="2400" dirty="0" smtClean="0">
                <a:latin typeface="Times New Roman" pitchFamily="18" charset="0"/>
                <a:cs typeface="Times New Roman" pitchFamily="18" charset="0"/>
              </a:rPr>
              <a:t/>
            </a:r>
            <a:br>
              <a:rPr lang="bg-BG" sz="2400" dirty="0" smtClean="0">
                <a:latin typeface="Times New Roman" pitchFamily="18" charset="0"/>
                <a:cs typeface="Times New Roman" pitchFamily="18" charset="0"/>
              </a:rPr>
            </a:br>
            <a:r>
              <a:rPr lang="en-GB" sz="2400" dirty="0" smtClean="0">
                <a:solidFill>
                  <a:srgbClr val="0070C0"/>
                </a:solidFill>
                <a:latin typeface="Times New Roman" pitchFamily="18" charset="0"/>
                <a:cs typeface="Times New Roman" pitchFamily="18" charset="0"/>
              </a:rPr>
              <a:t>Formal ceremony of awarding the certificates </a:t>
            </a:r>
            <a:r>
              <a:rPr lang="bg-BG" sz="2400" dirty="0" smtClean="0">
                <a:latin typeface="Times New Roman" pitchFamily="18" charset="0"/>
                <a:cs typeface="Times New Roman" pitchFamily="18" charset="0"/>
              </a:rPr>
              <a:t/>
            </a:r>
            <a:br>
              <a:rPr lang="bg-BG" sz="24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 Учебна съдебна зала - УНСС</a:t>
            </a:r>
            <a:r>
              <a:rPr lang="en-US" sz="2400" dirty="0" smtClean="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Moot court at the UNWE</a:t>
            </a:r>
            <a:endParaRPr lang="bg-BG" sz="2400" dirty="0">
              <a:solidFill>
                <a:srgbClr val="0070C0"/>
              </a:solidFill>
              <a:latin typeface="Times New Roman" pitchFamily="18" charset="0"/>
              <a:cs typeface="Times New Roman" pitchFamily="18" charset="0"/>
            </a:endParaRPr>
          </a:p>
        </p:txBody>
      </p:sp>
      <p:pic>
        <p:nvPicPr>
          <p:cNvPr id="6" name="Контейнер за съдържание 9" descr="548120_344238218946923_1612536701_n.jpg"/>
          <p:cNvPicPr>
            <a:picLocks noChangeAspect="1"/>
          </p:cNvPicPr>
          <p:nvPr/>
        </p:nvPicPr>
        <p:blipFill>
          <a:blip r:embed="rId3" cstate="print"/>
          <a:stretch>
            <a:fillRect/>
          </a:stretch>
        </p:blipFill>
        <p:spPr>
          <a:xfrm>
            <a:off x="6215074" y="3571876"/>
            <a:ext cx="2651760" cy="1988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Контейнер за съдържание 7" descr="542358_344238822280196_1467854728_n.jpg"/>
          <p:cNvPicPr>
            <a:picLocks noChangeAspect="1"/>
          </p:cNvPicPr>
          <p:nvPr/>
        </p:nvPicPr>
        <p:blipFill>
          <a:blip r:embed="rId4" cstate="print"/>
          <a:stretch>
            <a:fillRect/>
          </a:stretch>
        </p:blipFill>
        <p:spPr>
          <a:xfrm>
            <a:off x="214282" y="1428736"/>
            <a:ext cx="2651760" cy="1988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Контейнер за съдържание 14" descr="522358_344247302279348_2133596257_n.jpg"/>
          <p:cNvPicPr>
            <a:picLocks noChangeAspect="1"/>
          </p:cNvPicPr>
          <p:nvPr/>
        </p:nvPicPr>
        <p:blipFill>
          <a:blip r:embed="rId5" cstate="print"/>
          <a:stretch>
            <a:fillRect/>
          </a:stretch>
        </p:blipFill>
        <p:spPr>
          <a:xfrm>
            <a:off x="6215074" y="1428736"/>
            <a:ext cx="2651760" cy="1988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Контейнер за съдържание 18" descr="556068_344234452280633_303911282_n.jpg"/>
          <p:cNvPicPr>
            <a:picLocks noChangeAspect="1"/>
          </p:cNvPicPr>
          <p:nvPr/>
        </p:nvPicPr>
        <p:blipFill>
          <a:blip r:embed="rId6" cstate="print"/>
          <a:stretch>
            <a:fillRect/>
          </a:stretch>
        </p:blipFill>
        <p:spPr>
          <a:xfrm>
            <a:off x="214282" y="3571876"/>
            <a:ext cx="2651760" cy="1988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Контейнер за номер на слайда 9"/>
          <p:cNvSpPr>
            <a:spLocks noGrp="1"/>
          </p:cNvSpPr>
          <p:nvPr>
            <p:ph type="sldNum" sz="quarter" idx="12"/>
          </p:nvPr>
        </p:nvSpPr>
        <p:spPr/>
        <p:txBody>
          <a:bodyPr/>
          <a:lstStyle/>
          <a:p>
            <a:fld id="{D5BBC35B-A44B-4119-B8DA-DE9E3DFADA20}" type="slidenum">
              <a:rPr kumimoji="0" lang="en-US" smtClean="0"/>
              <a:pPr/>
              <a:t>24</a:t>
            </a:fld>
            <a:endParaRPr kumimoji="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онтейнер за съдържание 4" descr="2f49c_DSC01208.JPG"/>
          <p:cNvPicPr>
            <a:picLocks noGrp="1" noChangeAspect="1"/>
          </p:cNvPicPr>
          <p:nvPr>
            <p:ph idx="1"/>
          </p:nvPr>
        </p:nvPicPr>
        <p:blipFill>
          <a:blip r:embed="rId2" cstate="print"/>
          <a:stretch>
            <a:fillRect/>
          </a:stretch>
        </p:blipFill>
        <p:spPr>
          <a:xfrm>
            <a:off x="1857356" y="1928802"/>
            <a:ext cx="5482971" cy="4114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лавие 2"/>
          <p:cNvSpPr>
            <a:spLocks noGrp="1"/>
          </p:cNvSpPr>
          <p:nvPr>
            <p:ph type="title"/>
          </p:nvPr>
        </p:nvSpPr>
        <p:spPr>
          <a:xfrm>
            <a:off x="457200" y="274638"/>
            <a:ext cx="8229600" cy="1368412"/>
          </a:xfrm>
        </p:spPr>
        <p:txBody>
          <a:bodyPr>
            <a:noAutofit/>
          </a:bodyPr>
          <a:lstStyle/>
          <a:p>
            <a:pPr algn="ctr"/>
            <a:r>
              <a:rPr lang="bg-BG" sz="2400" dirty="0" smtClean="0">
                <a:latin typeface="Times New Roman" pitchFamily="18" charset="0"/>
                <a:cs typeface="Times New Roman" pitchFamily="18" charset="0"/>
              </a:rPr>
              <a:t>Тържествено връчване на сертификати</a:t>
            </a:r>
            <a:br>
              <a:rPr lang="bg-BG" sz="2400" dirty="0" smtClean="0">
                <a:latin typeface="Times New Roman" pitchFamily="18" charset="0"/>
                <a:cs typeface="Times New Roman" pitchFamily="18" charset="0"/>
              </a:rPr>
            </a:br>
            <a:r>
              <a:rPr lang="en-GB" sz="2400" dirty="0" smtClean="0">
                <a:solidFill>
                  <a:srgbClr val="0070C0"/>
                </a:solidFill>
                <a:latin typeface="Times New Roman" pitchFamily="18" charset="0"/>
                <a:cs typeface="Times New Roman" pitchFamily="18" charset="0"/>
              </a:rPr>
              <a:t> Formal ceremony of awarding the certificates </a:t>
            </a:r>
            <a:r>
              <a:rPr lang="bg-BG" sz="2400" dirty="0" smtClean="0">
                <a:latin typeface="Times New Roman" pitchFamily="18" charset="0"/>
                <a:cs typeface="Times New Roman" pitchFamily="18" charset="0"/>
              </a:rPr>
              <a:t/>
            </a:r>
            <a:br>
              <a:rPr lang="bg-BG" sz="24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Административен съд София-град</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solidFill>
                  <a:srgbClr val="0070C0"/>
                </a:solidFill>
                <a:latin typeface="Times New Roman" pitchFamily="18" charset="0"/>
                <a:cs typeface="Times New Roman" pitchFamily="18" charset="0"/>
              </a:rPr>
              <a:t>Administrative Court, Sofia City</a:t>
            </a:r>
            <a:endParaRPr lang="bg-BG" sz="24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25</a:t>
            </a:fld>
            <a:endParaRPr kumimoji="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noAutofit/>
          </a:bodyPr>
          <a:lstStyle/>
          <a:p>
            <a:pPr algn="ctr"/>
            <a:r>
              <a:rPr lang="bg-BG" sz="2400" dirty="0" smtClean="0">
                <a:latin typeface="Times New Roman" pitchFamily="18" charset="0"/>
                <a:cs typeface="Times New Roman" pitchFamily="18" charset="0"/>
              </a:rPr>
              <a:t>Тържествено връчване на сертификати</a:t>
            </a:r>
            <a:br>
              <a:rPr lang="bg-BG" sz="2400" dirty="0" smtClean="0">
                <a:latin typeface="Times New Roman" pitchFamily="18" charset="0"/>
                <a:cs typeface="Times New Roman" pitchFamily="18" charset="0"/>
              </a:rPr>
            </a:br>
            <a:r>
              <a:rPr lang="en-GB" sz="2400" dirty="0" smtClean="0">
                <a:solidFill>
                  <a:srgbClr val="0070C0"/>
                </a:solidFill>
                <a:latin typeface="Times New Roman" pitchFamily="18" charset="0"/>
                <a:cs typeface="Times New Roman" pitchFamily="18" charset="0"/>
              </a:rPr>
              <a:t> Formal ceremony of awarding the certificates </a:t>
            </a:r>
            <a:r>
              <a:rPr lang="bg-BG" sz="2400" dirty="0" smtClean="0">
                <a:latin typeface="Times New Roman" pitchFamily="18" charset="0"/>
                <a:cs typeface="Times New Roman" pitchFamily="18" charset="0"/>
              </a:rPr>
              <a:t/>
            </a:r>
            <a:br>
              <a:rPr lang="bg-BG" sz="2400" dirty="0" smtClean="0">
                <a:latin typeface="Times New Roman" pitchFamily="18" charset="0"/>
                <a:cs typeface="Times New Roman" pitchFamily="18" charset="0"/>
              </a:rPr>
            </a:br>
            <a:r>
              <a:rPr lang="bg-BG" sz="2400" dirty="0" smtClean="0">
                <a:latin typeface="Times New Roman" pitchFamily="18" charset="0"/>
                <a:cs typeface="Times New Roman" pitchFamily="18" charset="0"/>
              </a:rPr>
              <a:t>Административен съд София-град</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solidFill>
                  <a:srgbClr val="0070C0"/>
                </a:solidFill>
                <a:latin typeface="Times New Roman" pitchFamily="18" charset="0"/>
                <a:cs typeface="Times New Roman" pitchFamily="18" charset="0"/>
              </a:rPr>
              <a:t>Administrative Court, Sofia City</a:t>
            </a:r>
            <a:endParaRPr lang="bg-BG" sz="2400" dirty="0"/>
          </a:p>
        </p:txBody>
      </p:sp>
      <p:pic>
        <p:nvPicPr>
          <p:cNvPr id="6" name="Контейнер за съдържание 5" descr="1461807_607074682663274_638101184_n.jpg"/>
          <p:cNvPicPr>
            <a:picLocks noGrp="1" noChangeAspect="1"/>
          </p:cNvPicPr>
          <p:nvPr>
            <p:ph idx="1"/>
          </p:nvPr>
        </p:nvPicPr>
        <p:blipFill>
          <a:blip r:embed="rId2" cstate="print"/>
          <a:stretch>
            <a:fillRect/>
          </a:stretch>
        </p:blipFill>
        <p:spPr>
          <a:xfrm>
            <a:off x="1714480" y="1643050"/>
            <a:ext cx="5852160" cy="43891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26</a:t>
            </a:fld>
            <a:endParaRPr kumimoji="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онтейнер за съдържание 3" descr="65dfa_DSC_0039-2.JPG"/>
          <p:cNvPicPr>
            <a:picLocks noGrp="1" noChangeAspect="1"/>
          </p:cNvPicPr>
          <p:nvPr>
            <p:ph idx="1"/>
          </p:nvPr>
        </p:nvPicPr>
        <p:blipFill>
          <a:blip r:embed="rId2" cstate="print"/>
          <a:stretch>
            <a:fillRect/>
          </a:stretch>
        </p:blipFill>
        <p:spPr>
          <a:xfrm>
            <a:off x="2928926" y="1428736"/>
            <a:ext cx="3283062" cy="2194560"/>
          </a:xfrm>
          <a:prstGeom prst="ellipse">
            <a:avLst/>
          </a:prstGeom>
          <a:ln>
            <a:noFill/>
          </a:ln>
          <a:effectLst>
            <a:softEdge rad="112500"/>
          </a:effectLst>
        </p:spPr>
      </p:pic>
      <p:sp>
        <p:nvSpPr>
          <p:cNvPr id="3" name="Заглавие 2"/>
          <p:cNvSpPr>
            <a:spLocks noGrp="1"/>
          </p:cNvSpPr>
          <p:nvPr>
            <p:ph type="title"/>
          </p:nvPr>
        </p:nvSpPr>
        <p:spPr/>
        <p:txBody>
          <a:bodyPr>
            <a:normAutofit fontScale="90000"/>
          </a:bodyPr>
          <a:lstStyle/>
          <a:p>
            <a:pPr algn="ctr"/>
            <a:r>
              <a:rPr lang="bg-BG" sz="3100" dirty="0" smtClean="0">
                <a:latin typeface="Times New Roman" pitchFamily="18" charset="0"/>
                <a:cs typeface="Times New Roman" pitchFamily="18" charset="0"/>
              </a:rPr>
              <a:t>Тържествено връчване на сертификати</a:t>
            </a:r>
            <a:br>
              <a:rPr lang="bg-BG" sz="3100" dirty="0" smtClean="0">
                <a:latin typeface="Times New Roman" pitchFamily="18" charset="0"/>
                <a:cs typeface="Times New Roman" pitchFamily="18" charset="0"/>
              </a:rPr>
            </a:br>
            <a:r>
              <a:rPr lang="en-GB" sz="3100" dirty="0" smtClean="0">
                <a:solidFill>
                  <a:srgbClr val="0070C0"/>
                </a:solidFill>
                <a:latin typeface="Times New Roman" pitchFamily="18" charset="0"/>
                <a:cs typeface="Times New Roman" pitchFamily="18" charset="0"/>
              </a:rPr>
              <a:t> Formal ceremony of awarding the certificates </a:t>
            </a:r>
            <a:r>
              <a:rPr lang="bg-BG" sz="3200" dirty="0" smtClean="0">
                <a:latin typeface="Times New Roman" pitchFamily="18" charset="0"/>
                <a:cs typeface="Times New Roman" pitchFamily="18" charset="0"/>
              </a:rPr>
              <a:t/>
            </a:r>
            <a:br>
              <a:rPr lang="bg-BG" sz="3200" dirty="0" smtClean="0">
                <a:latin typeface="Times New Roman" pitchFamily="18" charset="0"/>
                <a:cs typeface="Times New Roman" pitchFamily="18" charset="0"/>
              </a:rPr>
            </a:br>
            <a:r>
              <a:rPr lang="bg-BG" sz="2700" dirty="0" smtClean="0">
                <a:latin typeface="Times New Roman" pitchFamily="18" charset="0"/>
                <a:cs typeface="Times New Roman" pitchFamily="18" charset="0"/>
              </a:rPr>
              <a:t>зала “Тържествена” - УНСС</a:t>
            </a:r>
            <a:endParaRPr lang="bg-BG" sz="2700" dirty="0"/>
          </a:p>
        </p:txBody>
      </p:sp>
      <p:pic>
        <p:nvPicPr>
          <p:cNvPr id="5" name="Контейнер за съдържание 21" descr="65dfa_DSC_0054-Lalov.JPG"/>
          <p:cNvPicPr>
            <a:picLocks noChangeAspect="1"/>
          </p:cNvPicPr>
          <p:nvPr/>
        </p:nvPicPr>
        <p:blipFill>
          <a:blip r:embed="rId3" cstate="print"/>
          <a:stretch>
            <a:fillRect/>
          </a:stretch>
        </p:blipFill>
        <p:spPr>
          <a:xfrm>
            <a:off x="6286512" y="2500306"/>
            <a:ext cx="2644689" cy="1767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Контейнер за съдържание 25" descr="65dfa_DSC_0083-Radkov.JPG"/>
          <p:cNvPicPr>
            <a:picLocks noChangeAspect="1"/>
          </p:cNvPicPr>
          <p:nvPr/>
        </p:nvPicPr>
        <p:blipFill>
          <a:blip r:embed="rId4" cstate="print"/>
          <a:stretch>
            <a:fillRect/>
          </a:stretch>
        </p:blipFill>
        <p:spPr>
          <a:xfrm>
            <a:off x="1714480" y="4429132"/>
            <a:ext cx="2644689" cy="1767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Контейнер за съдържание 27" descr="65dfa_DSC_0105-4.JPG"/>
          <p:cNvPicPr>
            <a:picLocks noChangeAspect="1"/>
          </p:cNvPicPr>
          <p:nvPr/>
        </p:nvPicPr>
        <p:blipFill>
          <a:blip r:embed="rId5" cstate="print"/>
          <a:stretch>
            <a:fillRect/>
          </a:stretch>
        </p:blipFill>
        <p:spPr>
          <a:xfrm>
            <a:off x="285720" y="2500306"/>
            <a:ext cx="2644689" cy="1767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Контейнер за съдържание 28" descr="65dfa_DSC_0126-3.JPG"/>
          <p:cNvPicPr>
            <a:picLocks noChangeAspect="1"/>
          </p:cNvPicPr>
          <p:nvPr/>
        </p:nvPicPr>
        <p:blipFill>
          <a:blip r:embed="rId6" cstate="print"/>
          <a:stretch>
            <a:fillRect/>
          </a:stretch>
        </p:blipFill>
        <p:spPr>
          <a:xfrm>
            <a:off x="4929190" y="4429132"/>
            <a:ext cx="2644689" cy="1767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Контейнер за номер на слайда 8"/>
          <p:cNvSpPr>
            <a:spLocks noGrp="1"/>
          </p:cNvSpPr>
          <p:nvPr>
            <p:ph type="sldNum" sz="quarter" idx="12"/>
          </p:nvPr>
        </p:nvSpPr>
        <p:spPr/>
        <p:txBody>
          <a:bodyPr/>
          <a:lstStyle/>
          <a:p>
            <a:fld id="{D5BBC35B-A44B-4119-B8DA-DE9E3DFADA20}" type="slidenum">
              <a:rPr kumimoji="0" lang="en-US" smtClean="0"/>
              <a:pPr/>
              <a:t>27</a:t>
            </a:fld>
            <a:endParaRPr kumimoji="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643050"/>
            <a:ext cx="8229600" cy="4364241"/>
          </a:xfrm>
        </p:spPr>
        <p:txBody>
          <a:bodyPr>
            <a:normAutofit fontScale="92500" lnSpcReduction="10000"/>
          </a:bodyPr>
          <a:lstStyle/>
          <a:p>
            <a:pPr>
              <a:buNone/>
            </a:pPr>
            <a:endParaRPr lang="bg-BG" b="1" dirty="0" smtClean="0"/>
          </a:p>
          <a:p>
            <a:r>
              <a:rPr lang="bg-BG" sz="2400" dirty="0" smtClean="0">
                <a:latin typeface="Times New Roman" pitchFamily="18" charset="0"/>
                <a:cs typeface="Times New Roman" pitchFamily="18" charset="0"/>
              </a:rPr>
              <a:t>В периода февруари – април 2014 г. се проведоха организирани посещения (съвместно студенти и преподаватели)  в Софийски градски съд. В инициативата взеха участие </a:t>
            </a:r>
            <a:r>
              <a:rPr lang="bg-BG" sz="2400" b="1" dirty="0" smtClean="0">
                <a:latin typeface="Times New Roman" pitchFamily="18" charset="0"/>
                <a:cs typeface="Times New Roman" pitchFamily="18" charset="0"/>
              </a:rPr>
              <a:t>32 студенти</a:t>
            </a:r>
            <a:r>
              <a:rPr lang="bg-BG" sz="2400" dirty="0" smtClean="0">
                <a:latin typeface="Times New Roman" pitchFamily="18" charset="0"/>
                <a:cs typeface="Times New Roman" pitchFamily="18" charset="0"/>
              </a:rPr>
              <a:t> и </a:t>
            </a:r>
            <a:r>
              <a:rPr lang="bg-BG" sz="2400" b="1" dirty="0" smtClean="0">
                <a:latin typeface="Times New Roman" pitchFamily="18" charset="0"/>
                <a:cs typeface="Times New Roman" pitchFamily="18" charset="0"/>
              </a:rPr>
              <a:t>23 съдии</a:t>
            </a:r>
            <a:r>
              <a:rPr lang="bg-BG" sz="2400" dirty="0" smtClean="0">
                <a:latin typeface="Times New Roman" pitchFamily="18" charset="0"/>
                <a:cs typeface="Times New Roman" pitchFamily="18" charset="0"/>
              </a:rPr>
              <a:t>. Студентите имаха възможност да посетят множество съдебни заседания на съдии от гражданско, търговско, административно и наказателно отделение.</a:t>
            </a: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r>
              <a:rPr lang="en-US" sz="2400" dirty="0" smtClean="0">
                <a:solidFill>
                  <a:srgbClr val="0070C0"/>
                </a:solidFill>
                <a:latin typeface="Times New Roman" pitchFamily="18" charset="0"/>
                <a:cs typeface="Times New Roman" pitchFamily="18" charset="0"/>
              </a:rPr>
              <a:t>Within the period February - April 2014, visits were organized (students and teachers together) to Sofia City Court. </a:t>
            </a:r>
            <a:r>
              <a:rPr lang="en-US" sz="2400" b="1" dirty="0" smtClean="0">
                <a:solidFill>
                  <a:srgbClr val="0070C0"/>
                </a:solidFill>
                <a:latin typeface="Times New Roman" pitchFamily="18" charset="0"/>
                <a:cs typeface="Times New Roman" pitchFamily="18" charset="0"/>
              </a:rPr>
              <a:t>32 students </a:t>
            </a:r>
            <a:r>
              <a:rPr lang="en-US" sz="2400" dirty="0" smtClean="0">
                <a:solidFill>
                  <a:srgbClr val="0070C0"/>
                </a:solidFill>
                <a:latin typeface="Times New Roman" pitchFamily="18" charset="0"/>
                <a:cs typeface="Times New Roman" pitchFamily="18" charset="0"/>
              </a:rPr>
              <a:t>and</a:t>
            </a:r>
            <a:r>
              <a:rPr lang="en-US" sz="2400" b="1" dirty="0" smtClean="0">
                <a:solidFill>
                  <a:srgbClr val="0070C0"/>
                </a:solidFill>
                <a:latin typeface="Times New Roman" pitchFamily="18" charset="0"/>
                <a:cs typeface="Times New Roman" pitchFamily="18" charset="0"/>
              </a:rPr>
              <a:t> 23 judges</a:t>
            </a:r>
            <a:r>
              <a:rPr lang="en-US" sz="2400" dirty="0" smtClean="0">
                <a:solidFill>
                  <a:srgbClr val="0070C0"/>
                </a:solidFill>
                <a:latin typeface="Times New Roman" pitchFamily="18" charset="0"/>
                <a:cs typeface="Times New Roman" pitchFamily="18" charset="0"/>
              </a:rPr>
              <a:t> participated in the initiative. Students had the opportunity to attend a large number of hearings of judges from the civil, commercial, administrative and criminal divisions.</a:t>
            </a:r>
            <a:endParaRPr lang="bg-BG" sz="2400" dirty="0">
              <a:solidFill>
                <a:srgbClr val="0070C0"/>
              </a:solidFill>
              <a:latin typeface="Times New Roman" pitchFamily="18" charset="0"/>
              <a:cs typeface="Times New Roman" pitchFamily="18" charset="0"/>
            </a:endParaRPr>
          </a:p>
        </p:txBody>
      </p:sp>
      <p:sp>
        <p:nvSpPr>
          <p:cNvPr id="3" name="Контейнер за номер на слайда 2"/>
          <p:cNvSpPr>
            <a:spLocks noGrp="1"/>
          </p:cNvSpPr>
          <p:nvPr>
            <p:ph type="sldNum" sz="quarter" idx="12"/>
          </p:nvPr>
        </p:nvSpPr>
        <p:spPr/>
        <p:txBody>
          <a:bodyPr/>
          <a:lstStyle/>
          <a:p>
            <a:fld id="{D5BBC35B-A44B-4119-B8DA-DE9E3DFADA20}" type="slidenum">
              <a:rPr kumimoji="0" lang="en-US" smtClean="0"/>
              <a:pPr/>
              <a:t>28</a:t>
            </a:fld>
            <a:endParaRPr kumimoji="0" lang="en-US"/>
          </a:p>
        </p:txBody>
      </p:sp>
      <p:sp>
        <p:nvSpPr>
          <p:cNvPr id="4" name="Заглавие 3"/>
          <p:cNvSpPr>
            <a:spLocks noGrp="1"/>
          </p:cNvSpPr>
          <p:nvPr>
            <p:ph type="title"/>
          </p:nvPr>
        </p:nvSpPr>
        <p:spPr>
          <a:xfrm>
            <a:off x="457200" y="428604"/>
            <a:ext cx="8229600" cy="1428760"/>
          </a:xfrm>
        </p:spPr>
        <p:txBody>
          <a:bodyPr>
            <a:normAutofit fontScale="90000"/>
          </a:bodyPr>
          <a:lstStyle/>
          <a:p>
            <a:pPr algn="ctr"/>
            <a:r>
              <a:rPr lang="bg-BG" sz="3100" dirty="0" smtClean="0">
                <a:solidFill>
                  <a:schemeClr val="tx1"/>
                </a:solidFill>
                <a:latin typeface="Times New Roman" pitchFamily="18" charset="0"/>
                <a:cs typeface="Times New Roman" pitchFamily="18" charset="0"/>
              </a:rPr>
              <a:t>Организирани посещения на съдебни заседания в Софийски градски съд</a:t>
            </a:r>
            <a:r>
              <a:rPr lang="en-US" sz="3100" dirty="0" smtClean="0">
                <a:solidFill>
                  <a:schemeClr val="tx1"/>
                </a:solidFill>
                <a:latin typeface="Times New Roman" pitchFamily="18" charset="0"/>
                <a:cs typeface="Times New Roman" pitchFamily="18" charset="0"/>
              </a:rPr>
              <a:t/>
            </a:r>
            <a:br>
              <a:rPr lang="en-US" sz="3100" dirty="0" smtClean="0">
                <a:solidFill>
                  <a:schemeClr val="tx1"/>
                </a:solidFill>
                <a:latin typeface="Times New Roman" pitchFamily="18" charset="0"/>
                <a:cs typeface="Times New Roman" pitchFamily="18" charset="0"/>
              </a:rPr>
            </a:br>
            <a:r>
              <a:rPr lang="bg-BG" sz="3100" dirty="0" smtClean="0">
                <a:latin typeface="Times New Roman" pitchFamily="18" charset="0"/>
                <a:cs typeface="Times New Roman" pitchFamily="18" charset="0"/>
              </a:rPr>
              <a:t> </a:t>
            </a:r>
            <a:r>
              <a:rPr lang="en-GB" sz="3100" dirty="0" smtClean="0">
                <a:solidFill>
                  <a:srgbClr val="0070C0"/>
                </a:solidFill>
                <a:latin typeface="Times New Roman" pitchFamily="18" charset="0"/>
                <a:cs typeface="Times New Roman" pitchFamily="18" charset="0"/>
              </a:rPr>
              <a:t>Organized visits to hearings at Sofia City Court</a:t>
            </a:r>
            <a:r>
              <a:rPr lang="en-US" sz="2800" dirty="0" smtClean="0"/>
              <a:t/>
            </a:r>
            <a:br>
              <a:rPr lang="en-US" sz="2800" dirty="0" smtClean="0"/>
            </a:br>
            <a:endParaRPr lang="bg-BG" sz="3200" dirty="0">
              <a:solidFill>
                <a:schemeClr val="tx1"/>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a:xfrm>
            <a:off x="457200" y="274638"/>
            <a:ext cx="8229600" cy="193991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bg-BG" sz="3600" dirty="0" smtClean="0">
                <a:latin typeface="Times New Roman" pitchFamily="18" charset="0"/>
                <a:cs typeface="Times New Roman" pitchFamily="18" charset="0"/>
              </a:rPr>
              <a:t/>
            </a:r>
            <a:br>
              <a:rPr lang="bg-BG"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bg-BG" sz="3100" dirty="0" smtClean="0">
                <a:latin typeface="Times New Roman" pitchFamily="18" charset="0"/>
                <a:cs typeface="Times New Roman" pitchFamily="18" charset="0"/>
              </a:rPr>
              <a:t>Ден на отворените врати - посещения по покана от ръководството на съда</a:t>
            </a: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bg-BG" sz="31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An open day - visits at the invitation of the court administration</a:t>
            </a:r>
            <a:r>
              <a:rPr lang="en-US" sz="3600" dirty="0" smtClean="0"/>
              <a:t/>
            </a:r>
            <a:br>
              <a:rPr lang="en-US" sz="3600" dirty="0" smtClean="0"/>
            </a:br>
            <a:r>
              <a:rPr lang="bg-BG" sz="4000" dirty="0" smtClean="0">
                <a:latin typeface="Times New Roman" pitchFamily="18" charset="0"/>
                <a:cs typeface="Times New Roman" pitchFamily="18" charset="0"/>
              </a:rPr>
              <a:t/>
            </a:r>
            <a:br>
              <a:rPr lang="bg-BG" sz="4000" dirty="0" smtClean="0">
                <a:latin typeface="Times New Roman" pitchFamily="18" charset="0"/>
                <a:cs typeface="Times New Roman" pitchFamily="18" charset="0"/>
              </a:rPr>
            </a:br>
            <a:endParaRPr lang="bg-BG"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29</a:t>
            </a:fld>
            <a:endParaRPr kumimoji="0" lang="en-US"/>
          </a:p>
        </p:txBody>
      </p:sp>
      <p:sp>
        <p:nvSpPr>
          <p:cNvPr id="5" name="Контейнер за съдържание 4"/>
          <p:cNvSpPr>
            <a:spLocks noGrp="1"/>
          </p:cNvSpPr>
          <p:nvPr>
            <p:ph idx="1"/>
          </p:nvPr>
        </p:nvSpPr>
        <p:spPr>
          <a:xfrm>
            <a:off x="457200" y="2643182"/>
            <a:ext cx="8229600" cy="3364109"/>
          </a:xfrm>
        </p:spPr>
        <p:txBody>
          <a:bodyPr>
            <a:normAutofit/>
          </a:bodyPr>
          <a:lstStyle/>
          <a:p>
            <a:pPr lvl="0"/>
            <a:r>
              <a:rPr lang="bg-BG" sz="2000" dirty="0" smtClean="0">
                <a:latin typeface="Times New Roman" pitchFamily="18" charset="0"/>
                <a:cs typeface="Times New Roman" pitchFamily="18" charset="0"/>
              </a:rPr>
              <a:t>Ден на отворените врати в АССГ:</a:t>
            </a:r>
          </a:p>
          <a:p>
            <a:pPr lvl="1">
              <a:buNone/>
            </a:pPr>
            <a:r>
              <a:rPr lang="bg-BG" sz="2000" b="1" dirty="0" smtClean="0">
                <a:latin typeface="Times New Roman" pitchFamily="18" charset="0"/>
                <a:cs typeface="Times New Roman" pitchFamily="18" charset="0"/>
              </a:rPr>
              <a:t>- </a:t>
            </a:r>
            <a:r>
              <a:rPr lang="bg-BG" sz="2000" dirty="0" smtClean="0">
                <a:latin typeface="Times New Roman" pitchFamily="18" charset="0"/>
                <a:cs typeface="Times New Roman" pitchFamily="18" charset="0"/>
              </a:rPr>
              <a:t>18 март 2013 г. </a:t>
            </a:r>
            <a:endParaRPr lang="en-US" sz="2000" dirty="0" smtClean="0">
              <a:latin typeface="Times New Roman" pitchFamily="18" charset="0"/>
              <a:cs typeface="Times New Roman" pitchFamily="18" charset="0"/>
            </a:endParaRPr>
          </a:p>
          <a:p>
            <a:pPr lvl="1">
              <a:buNone/>
            </a:pPr>
            <a:r>
              <a:rPr lang="bg-BG" sz="2000" b="1" dirty="0" smtClean="0">
                <a:latin typeface="Times New Roman" pitchFamily="18" charset="0"/>
                <a:cs typeface="Times New Roman" pitchFamily="18" charset="0"/>
              </a:rPr>
              <a:t>- </a:t>
            </a:r>
            <a:r>
              <a:rPr lang="bg-BG" sz="2000" dirty="0" smtClean="0">
                <a:latin typeface="Times New Roman" pitchFamily="18" charset="0"/>
                <a:cs typeface="Times New Roman" pitchFamily="18" charset="0"/>
              </a:rPr>
              <a:t>19 май 2014 г.</a:t>
            </a:r>
            <a:endParaRPr lang="en-US" sz="2000" dirty="0" smtClean="0">
              <a:latin typeface="Times New Roman" pitchFamily="18" charset="0"/>
              <a:cs typeface="Times New Roman" pitchFamily="18" charset="0"/>
            </a:endParaRPr>
          </a:p>
          <a:p>
            <a:pPr lvl="1">
              <a:buNone/>
            </a:pPr>
            <a:r>
              <a:rPr lang="bg-BG" sz="2000" b="1" dirty="0" smtClean="0">
                <a:latin typeface="Times New Roman" pitchFamily="18" charset="0"/>
                <a:cs typeface="Times New Roman" pitchFamily="18" charset="0"/>
              </a:rPr>
              <a:t>- </a:t>
            </a:r>
            <a:r>
              <a:rPr lang="bg-BG" sz="2000" dirty="0" smtClean="0">
                <a:latin typeface="Times New Roman" pitchFamily="18" charset="0"/>
                <a:cs typeface="Times New Roman" pitchFamily="18" charset="0"/>
              </a:rPr>
              <a:t>20 април 2015 г.</a:t>
            </a:r>
            <a:endParaRPr lang="en-US" sz="2000" dirty="0" smtClean="0">
              <a:latin typeface="Times New Roman" pitchFamily="18" charset="0"/>
              <a:cs typeface="Times New Roman" pitchFamily="18" charset="0"/>
            </a:endParaRPr>
          </a:p>
          <a:p>
            <a:pPr lvl="1">
              <a:buNone/>
            </a:pPr>
            <a:r>
              <a:rPr lang="bg-BG" sz="2000" b="1" dirty="0" smtClean="0">
                <a:latin typeface="Times New Roman" pitchFamily="18" charset="0"/>
                <a:cs typeface="Times New Roman" pitchFamily="18" charset="0"/>
              </a:rPr>
              <a:t>- </a:t>
            </a:r>
            <a:r>
              <a:rPr lang="bg-BG" sz="2000" dirty="0" smtClean="0">
                <a:latin typeface="Times New Roman" pitchFamily="18" charset="0"/>
                <a:cs typeface="Times New Roman" pitchFamily="18" charset="0"/>
              </a:rPr>
              <a:t>15 април 2016 г.</a:t>
            </a:r>
            <a:endParaRPr lang="en-US" sz="2000" dirty="0" smtClean="0">
              <a:latin typeface="Times New Roman" pitchFamily="18" charset="0"/>
              <a:cs typeface="Times New Roman" pitchFamily="18" charset="0"/>
            </a:endParaRPr>
          </a:p>
          <a:p>
            <a:pPr algn="ctr">
              <a:buNone/>
            </a:pPr>
            <a:r>
              <a:rPr lang="bg-BG"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buNone/>
            </a:pPr>
            <a:r>
              <a:rPr lang="bg-BG"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lvl="0"/>
            <a:r>
              <a:rPr lang="bg-BG" sz="2000" dirty="0" smtClean="0">
                <a:latin typeface="Times New Roman" pitchFamily="18" charset="0"/>
                <a:cs typeface="Times New Roman" pitchFamily="18" charset="0"/>
              </a:rPr>
              <a:t>Ден на отворените врати в АССО:</a:t>
            </a:r>
          </a:p>
          <a:p>
            <a:pPr lvl="0">
              <a:buNone/>
            </a:pPr>
            <a:r>
              <a:rPr lang="bg-BG" sz="2000" dirty="0" smtClean="0">
                <a:latin typeface="Times New Roman" pitchFamily="18" charset="0"/>
                <a:cs typeface="Times New Roman" pitchFamily="18" charset="0"/>
              </a:rPr>
              <a:t> 	- 30 април 2015 г.</a:t>
            </a:r>
            <a:endParaRPr lang="en-US" sz="2000" dirty="0" smtClean="0">
              <a:latin typeface="Times New Roman" pitchFamily="18" charset="0"/>
              <a:cs typeface="Times New Roman" pitchFamily="18" charset="0"/>
            </a:endParaRPr>
          </a:p>
          <a:p>
            <a:endParaRPr lang="bg-B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 (x86)\Microsoft Office\MEDIA\CAGCAT10\j0233018.wmf"/>
          <p:cNvPicPr>
            <a:picLocks noChangeAspect="1" noChangeArrowheads="1"/>
          </p:cNvPicPr>
          <p:nvPr/>
        </p:nvPicPr>
        <p:blipFill>
          <a:blip r:embed="rId2" cstate="print">
            <a:lum bright="73000" contrast="-70000"/>
          </a:blip>
          <a:srcRect/>
          <a:stretch>
            <a:fillRect/>
          </a:stretch>
        </p:blipFill>
        <p:spPr bwMode="auto">
          <a:xfrm>
            <a:off x="2428860" y="1428736"/>
            <a:ext cx="4170207" cy="4236208"/>
          </a:xfrm>
          <a:prstGeom prst="rect">
            <a:avLst/>
          </a:prstGeom>
          <a:noFill/>
        </p:spPr>
      </p:pic>
      <p:sp>
        <p:nvSpPr>
          <p:cNvPr id="2" name="Контейнер за съдържание 1"/>
          <p:cNvSpPr>
            <a:spLocks noGrp="1"/>
          </p:cNvSpPr>
          <p:nvPr>
            <p:ph idx="1"/>
          </p:nvPr>
        </p:nvSpPr>
        <p:spPr>
          <a:xfrm>
            <a:off x="457200" y="1857364"/>
            <a:ext cx="8229600" cy="4149927"/>
          </a:xfrm>
        </p:spPr>
        <p:txBody>
          <a:bodyPr>
            <a:normAutofit/>
          </a:bodyPr>
          <a:lstStyle/>
          <a:p>
            <a:r>
              <a:rPr lang="bg-BG" sz="2400" dirty="0" smtClean="0">
                <a:latin typeface="Times New Roman" pitchFamily="18" charset="0"/>
                <a:cs typeface="Times New Roman" pitchFamily="18" charset="0"/>
              </a:rPr>
              <a:t>Тези програми са </a:t>
            </a:r>
            <a:r>
              <a:rPr lang="bg-BG" sz="2400" b="1" dirty="0" smtClean="0">
                <a:latin typeface="Times New Roman" pitchFamily="18" charset="0"/>
                <a:cs typeface="Times New Roman" pitchFamily="18" charset="0"/>
              </a:rPr>
              <a:t>извън предвидените за специалност “Право” задължителни стажове </a:t>
            </a:r>
            <a:r>
              <a:rPr lang="bg-BG" sz="2400" dirty="0" smtClean="0">
                <a:latin typeface="Times New Roman" pitchFamily="18" charset="0"/>
                <a:cs typeface="Times New Roman" pitchFamily="18" charset="0"/>
              </a:rPr>
              <a:t>като тяхното предназначение е да предостави възможност на студентите от ЮФ на УНСС да придобият практически знания и умения.</a:t>
            </a:r>
          </a:p>
          <a:p>
            <a:pPr>
              <a:buNone/>
            </a:pPr>
            <a:endParaRPr lang="bg-BG" sz="2400" dirty="0" smtClean="0">
              <a:latin typeface="Times New Roman" pitchFamily="18" charset="0"/>
              <a:cs typeface="Times New Roman" pitchFamily="18" charset="0"/>
            </a:endParaRPr>
          </a:p>
          <a:p>
            <a:pPr lvl="0"/>
            <a:r>
              <a:rPr lang="en-US" sz="2400" dirty="0" smtClean="0">
                <a:solidFill>
                  <a:srgbClr val="0070C0"/>
                </a:solidFill>
                <a:latin typeface="Times New Roman" pitchFamily="18" charset="0"/>
                <a:cs typeface="Times New Roman" pitchFamily="18" charset="0"/>
              </a:rPr>
              <a:t>These programs are provided </a:t>
            </a:r>
            <a:r>
              <a:rPr lang="en-US" sz="2400" b="1" dirty="0" smtClean="0">
                <a:solidFill>
                  <a:srgbClr val="0070C0"/>
                </a:solidFill>
                <a:latin typeface="Times New Roman" pitchFamily="18" charset="0"/>
                <a:cs typeface="Times New Roman" pitchFamily="18" charset="0"/>
              </a:rPr>
              <a:t>outside  the specialty “Law” mandatory internships</a:t>
            </a:r>
            <a:r>
              <a:rPr lang="en-US" sz="2400" dirty="0" smtClean="0">
                <a:solidFill>
                  <a:srgbClr val="0070C0"/>
                </a:solidFill>
                <a:latin typeface="Times New Roman" pitchFamily="18" charset="0"/>
                <a:cs typeface="Times New Roman" pitchFamily="18" charset="0"/>
              </a:rPr>
              <a:t>, and their purpose is to enable students from the Law Faculty of UNWE to gain practical knowledge and skills.</a:t>
            </a:r>
          </a:p>
          <a:p>
            <a:endParaRPr lang="bg-BG" i="1" dirty="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1368412"/>
          </a:xfrm>
        </p:spPr>
        <p:txBody>
          <a:bodyPr>
            <a:normAutofit/>
          </a:bodyPr>
          <a:lstStyle/>
          <a:p>
            <a:pPr algn="ctr"/>
            <a:r>
              <a:rPr lang="bg-BG" sz="2800" dirty="0" smtClean="0">
                <a:latin typeface="Times New Roman" pitchFamily="18" charset="0"/>
                <a:cs typeface="Times New Roman" pitchFamily="18" charset="0"/>
              </a:rPr>
              <a:t>Съвместни стажантски програми – специфика</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GB" sz="2800" dirty="0" smtClean="0">
                <a:solidFill>
                  <a:srgbClr val="0070C0"/>
                </a:solidFill>
                <a:latin typeface="Times New Roman" pitchFamily="18" charset="0"/>
                <a:cs typeface="Times New Roman" pitchFamily="18" charset="0"/>
              </a:rPr>
              <a:t>Joint training programmes - specifics</a:t>
            </a:r>
            <a:endParaRPr lang="en-GB" sz="28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3</a:t>
            </a:fld>
            <a:endParaRPr kumimoji="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a:xfrm>
            <a:off x="457200" y="274638"/>
            <a:ext cx="8229600" cy="1368412"/>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bg-BG" sz="3600" dirty="0" smtClean="0">
                <a:latin typeface="Times New Roman" pitchFamily="18" charset="0"/>
                <a:cs typeface="Times New Roman" pitchFamily="18" charset="0"/>
              </a:rPr>
              <a:t/>
            </a:r>
            <a:br>
              <a:rPr lang="bg-BG"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bg-BG" sz="2700" dirty="0" smtClean="0">
                <a:latin typeface="Times New Roman" pitchFamily="18" charset="0"/>
                <a:cs typeface="Times New Roman" pitchFamily="18" charset="0"/>
              </a:rPr>
              <a:t>Ден на отворените врати в АССГ</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An open day at the Administrative Court, Sofia City</a:t>
            </a:r>
            <a:br>
              <a:rPr lang="en-US" sz="2700" dirty="0" smtClean="0">
                <a:latin typeface="Times New Roman" pitchFamily="18" charset="0"/>
                <a:cs typeface="Times New Roman" pitchFamily="18" charset="0"/>
              </a:rPr>
            </a:br>
            <a:r>
              <a:rPr lang="bg-BG" sz="2200" dirty="0" smtClean="0">
                <a:latin typeface="Times New Roman" pitchFamily="18" charset="0"/>
                <a:cs typeface="Times New Roman" pitchFamily="18" charset="0"/>
              </a:rPr>
              <a:t> 15</a:t>
            </a:r>
            <a:r>
              <a:rPr lang="en-US" sz="2200" dirty="0" smtClean="0">
                <a:latin typeface="Times New Roman" pitchFamily="18" charset="0"/>
                <a:cs typeface="Times New Roman" pitchFamily="18" charset="0"/>
              </a:rPr>
              <a:t>.04.</a:t>
            </a:r>
            <a:r>
              <a:rPr lang="bg-BG" sz="2200" dirty="0" smtClean="0">
                <a:latin typeface="Times New Roman" pitchFamily="18" charset="0"/>
                <a:cs typeface="Times New Roman" pitchFamily="18" charset="0"/>
              </a:rPr>
              <a:t>2016</a:t>
            </a:r>
            <a:r>
              <a:rPr lang="en-US" sz="3200" dirty="0" smtClean="0"/>
              <a:t/>
            </a:r>
            <a:br>
              <a:rPr lang="en-US" sz="3200" dirty="0" smtClean="0"/>
            </a:br>
            <a:r>
              <a:rPr lang="bg-BG" sz="3600" dirty="0" smtClean="0">
                <a:latin typeface="Times New Roman" pitchFamily="18" charset="0"/>
                <a:cs typeface="Times New Roman" pitchFamily="18" charset="0"/>
              </a:rPr>
              <a:t/>
            </a:r>
            <a:br>
              <a:rPr lang="bg-BG" sz="3600" dirty="0" smtClean="0">
                <a:latin typeface="Times New Roman" pitchFamily="18" charset="0"/>
                <a:cs typeface="Times New Roman" pitchFamily="18" charset="0"/>
              </a:rPr>
            </a:br>
            <a:r>
              <a:rPr lang="bg-BG" sz="4000" dirty="0" smtClean="0">
                <a:latin typeface="Times New Roman" pitchFamily="18" charset="0"/>
                <a:cs typeface="Times New Roman" pitchFamily="18" charset="0"/>
              </a:rPr>
              <a:t/>
            </a:r>
            <a:br>
              <a:rPr lang="bg-BG" sz="4000" dirty="0" smtClean="0">
                <a:latin typeface="Times New Roman" pitchFamily="18" charset="0"/>
                <a:cs typeface="Times New Roman" pitchFamily="18" charset="0"/>
              </a:rPr>
            </a:br>
            <a:endParaRPr lang="bg-BG"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30</a:t>
            </a:fld>
            <a:endParaRPr kumimoji="0" lang="en-US"/>
          </a:p>
        </p:txBody>
      </p:sp>
      <p:sp>
        <p:nvSpPr>
          <p:cNvPr id="5" name="Контейнер за съдържание 4"/>
          <p:cNvSpPr>
            <a:spLocks noGrp="1"/>
          </p:cNvSpPr>
          <p:nvPr>
            <p:ph idx="1"/>
          </p:nvPr>
        </p:nvSpPr>
        <p:spPr>
          <a:xfrm>
            <a:off x="457200" y="1928802"/>
            <a:ext cx="8229600" cy="4078489"/>
          </a:xfrm>
        </p:spPr>
        <p:txBody>
          <a:bodyPr>
            <a:normAutofit/>
          </a:bodyPr>
          <a:lstStyle/>
          <a:p>
            <a:pPr>
              <a:buNone/>
            </a:pPr>
            <a:r>
              <a:rPr lang="bg-BG" sz="2600"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a:buNone/>
            </a:pPr>
            <a:endParaRPr lang="bg-BG" dirty="0"/>
          </a:p>
        </p:txBody>
      </p:sp>
      <p:pic>
        <p:nvPicPr>
          <p:cNvPr id="6" name="Контейнер за съдържание 7" descr="12998653_1019417561428982_2161341516841848093_n.jpg"/>
          <p:cNvPicPr>
            <a:picLocks noChangeAspect="1"/>
          </p:cNvPicPr>
          <p:nvPr/>
        </p:nvPicPr>
        <p:blipFill>
          <a:blip r:embed="rId2" cstate="print"/>
          <a:stretch>
            <a:fillRect/>
          </a:stretch>
        </p:blipFill>
        <p:spPr>
          <a:xfrm>
            <a:off x="1643042" y="1928802"/>
            <a:ext cx="2743200" cy="1543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Контейнер за съдържание 8" descr="13015654_1021187421251996_7397143407192814340_n.jpg"/>
          <p:cNvPicPr>
            <a:picLocks noChangeAspect="1"/>
          </p:cNvPicPr>
          <p:nvPr/>
        </p:nvPicPr>
        <p:blipFill>
          <a:blip r:embed="rId3" cstate="print"/>
          <a:stretch>
            <a:fillRect/>
          </a:stretch>
        </p:blipFill>
        <p:spPr>
          <a:xfrm>
            <a:off x="5214942" y="1928802"/>
            <a:ext cx="3017520" cy="226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Контейнер за съдържание 11" descr="13062175_1021187201252018_4284486062139262988_n.jpg"/>
          <p:cNvPicPr>
            <a:picLocks noChangeAspect="1"/>
          </p:cNvPicPr>
          <p:nvPr/>
        </p:nvPicPr>
        <p:blipFill>
          <a:blip r:embed="rId4" cstate="print"/>
          <a:stretch>
            <a:fillRect/>
          </a:stretch>
        </p:blipFill>
        <p:spPr>
          <a:xfrm>
            <a:off x="1500166" y="3786190"/>
            <a:ext cx="3017520" cy="226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Контейнер за съдържание 13" descr="10557453_1019430734760998_1041781999094076912_n.jpg"/>
          <p:cNvPicPr>
            <a:picLocks noChangeAspect="1"/>
          </p:cNvPicPr>
          <p:nvPr/>
        </p:nvPicPr>
        <p:blipFill>
          <a:blip r:embed="rId5" cstate="print"/>
          <a:stretch>
            <a:fillRect/>
          </a:stretch>
        </p:blipFill>
        <p:spPr>
          <a:xfrm>
            <a:off x="5572132" y="4429132"/>
            <a:ext cx="2194560" cy="164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a:xfrm>
            <a:off x="457200" y="274638"/>
            <a:ext cx="8229600" cy="2011354"/>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bg-BG" sz="3200" dirty="0" smtClean="0">
                <a:effectLst>
                  <a:outerShdw blurRad="38100" dist="38100" dir="2700000" algn="tl">
                    <a:srgbClr val="000000">
                      <a:alpha val="43137"/>
                    </a:srgbClr>
                  </a:outerShdw>
                </a:effectLst>
                <a:latin typeface="Times New Roman" pitchFamily="18" charset="0"/>
                <a:cs typeface="Times New Roman" pitchFamily="18" charset="0"/>
              </a:rPr>
              <a:t>Специални благодарности към съдиите и съдебните служители</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br>
            <a:r>
              <a:rPr lang="bg-BG" sz="3200" dirty="0" smtClean="0">
                <a:latin typeface="Times New Roman" pitchFamily="18" charset="0"/>
                <a:cs typeface="Times New Roman" pitchFamily="18" charset="0"/>
              </a:rPr>
              <a:t> </a:t>
            </a:r>
            <a:r>
              <a:rPr lang="en-GB" sz="3200" dirty="0" smtClean="0">
                <a:effectLst>
                  <a:outerShdw blurRad="38100" dist="38100" dir="2700000" algn="tl">
                    <a:srgbClr val="000000">
                      <a:alpha val="43137"/>
                    </a:srgbClr>
                  </a:outerShdw>
                </a:effectLst>
                <a:latin typeface="Times New Roman" pitchFamily="18" charset="0"/>
                <a:cs typeface="Times New Roman" pitchFamily="18" charset="0"/>
              </a:rPr>
              <a:t>Special thanks to judges and court staff</a:t>
            </a:r>
            <a:endParaRPr lang="en-GB"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31</a:t>
            </a:fld>
            <a:endParaRPr kumimoji="0" lang="en-US"/>
          </a:p>
        </p:txBody>
      </p:sp>
      <p:pic>
        <p:nvPicPr>
          <p:cNvPr id="1026" name="Picture 2" descr="C:\Program Files (x86)\Microsoft Office\MEDIA\CAGCAT10\j0300840.wmf"/>
          <p:cNvPicPr>
            <a:picLocks noGrp="1" noChangeAspect="1" noChangeArrowheads="1"/>
          </p:cNvPicPr>
          <p:nvPr>
            <p:ph idx="1"/>
          </p:nvPr>
        </p:nvPicPr>
        <p:blipFill>
          <a:blip r:embed="rId2" cstate="print"/>
          <a:srcRect/>
          <a:stretch>
            <a:fillRect/>
          </a:stretch>
        </p:blipFill>
        <p:spPr bwMode="auto">
          <a:xfrm>
            <a:off x="2928926" y="2786058"/>
            <a:ext cx="3285302" cy="276726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1428736"/>
            <a:ext cx="8229600" cy="4214842"/>
          </a:xfrm>
        </p:spPr>
        <p:txBody>
          <a:bodyPr>
            <a:normAutofit fontScale="90000"/>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bg-BG" sz="3600" dirty="0" smtClean="0">
                <a:latin typeface="Times New Roman" pitchFamily="18" charset="0"/>
                <a:cs typeface="Times New Roman" pitchFamily="18" charset="0"/>
              </a:rPr>
              <a:t>Благодаря за вниманието!</a:t>
            </a:r>
            <a:r>
              <a:rPr lang="bg-BG" dirty="0" smtClean="0">
                <a:latin typeface="Times New Roman" pitchFamily="18" charset="0"/>
                <a:cs typeface="Times New Roman" pitchFamily="18" charset="0"/>
              </a:rPr>
              <a:t/>
            </a:r>
            <a:br>
              <a:rPr lang="bg-BG" dirty="0" smtClean="0">
                <a:latin typeface="Times New Roman" pitchFamily="18" charset="0"/>
                <a:cs typeface="Times New Roman" pitchFamily="18" charset="0"/>
              </a:rPr>
            </a:br>
            <a:r>
              <a:rPr lang="bg-BG" sz="2000" i="1" dirty="0" smtClean="0">
                <a:latin typeface="Times New Roman" pitchFamily="18" charset="0"/>
                <a:cs typeface="Times New Roman" pitchFamily="18" charset="0"/>
              </a:rPr>
              <a:t>гл. ас. д-р Илонка Горанова</a:t>
            </a:r>
            <a:br>
              <a:rPr lang="bg-BG" sz="2000" i="1" dirty="0" smtClean="0">
                <a:latin typeface="Times New Roman" pitchFamily="18" charset="0"/>
                <a:cs typeface="Times New Roman" pitchFamily="18" charset="0"/>
              </a:rPr>
            </a:br>
            <a:r>
              <a:rPr lang="bg-BG" sz="2000" i="1" dirty="0" smtClean="0">
                <a:latin typeface="Times New Roman" pitchFamily="18" charset="0"/>
                <a:cs typeface="Times New Roman" pitchFamily="18" charset="0"/>
              </a:rPr>
              <a:t>катедра “Публичноправни науки” – ЮФ на УНСС</a:t>
            </a:r>
            <a:r>
              <a:rPr lang="en-US" sz="2000" i="1" dirty="0" smtClean="0">
                <a:latin typeface="Times New Roman" pitchFamily="18" charset="0"/>
                <a:cs typeface="Times New Roman" pitchFamily="18" charset="0"/>
              </a:rPr>
              <a:t/>
            </a:r>
            <a:br>
              <a:rPr lang="en-US" sz="2000" i="1" dirty="0" smtClean="0">
                <a:latin typeface="Times New Roman" pitchFamily="18" charset="0"/>
                <a:cs typeface="Times New Roman" pitchFamily="18" charset="0"/>
              </a:rPr>
            </a:br>
            <a:r>
              <a:rPr lang="en-US" sz="2000" i="1" dirty="0" smtClean="0">
                <a:latin typeface="Times New Roman" pitchFamily="18" charset="0"/>
                <a:cs typeface="Times New Roman" pitchFamily="18" charset="0"/>
              </a:rPr>
              <a:t/>
            </a:r>
            <a:br>
              <a:rPr lang="en-US" sz="2000" i="1" dirty="0" smtClean="0">
                <a:latin typeface="Times New Roman" pitchFamily="18" charset="0"/>
                <a:cs typeface="Times New Roman" pitchFamily="18" charset="0"/>
              </a:rPr>
            </a:br>
            <a:r>
              <a:rPr lang="en-US" sz="2000" i="1" dirty="0" smtClean="0">
                <a:latin typeface="Times New Roman" pitchFamily="18" charset="0"/>
                <a:cs typeface="Times New Roman" pitchFamily="18" charset="0"/>
              </a:rPr>
              <a:t/>
            </a:r>
            <a:br>
              <a:rPr lang="en-US" sz="2000" i="1" dirty="0" smtClean="0">
                <a:latin typeface="Times New Roman" pitchFamily="18" charset="0"/>
                <a:cs typeface="Times New Roman" pitchFamily="18" charset="0"/>
              </a:rPr>
            </a:br>
            <a:r>
              <a:rPr lang="bg-BG" sz="2000" dirty="0" smtClean="0"/>
              <a:t> </a:t>
            </a:r>
            <a:r>
              <a:rPr lang="en-US" sz="3600" dirty="0" smtClean="0">
                <a:latin typeface="Times New Roman" pitchFamily="18" charset="0"/>
                <a:cs typeface="Times New Roman" pitchFamily="18" charset="0"/>
              </a:rPr>
              <a:t>Thank you for your attention!</a:t>
            </a:r>
            <a:r>
              <a:rPr lang="en-US" sz="3600" u="sng" dirty="0" smtClean="0">
                <a:latin typeface="Times New Roman" pitchFamily="18" charset="0"/>
                <a:cs typeface="Times New Roman" pitchFamily="18" charset="0"/>
                <a:hlinkClick r:id="rId2"/>
              </a:rPr>
              <a:t> </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2000" i="1" dirty="0" smtClean="0">
                <a:latin typeface="Times New Roman" pitchFamily="18" charset="0"/>
                <a:cs typeface="Times New Roman" pitchFamily="18" charset="0"/>
              </a:rPr>
              <a:t>Ilonka Goranova, Ph.D.</a:t>
            </a:r>
            <a:br>
              <a:rPr lang="en-US" sz="2000" i="1" dirty="0" smtClean="0">
                <a:latin typeface="Times New Roman" pitchFamily="18" charset="0"/>
                <a:cs typeface="Times New Roman" pitchFamily="18" charset="0"/>
              </a:rPr>
            </a:br>
            <a:r>
              <a:rPr lang="en-US" sz="2000" i="1" dirty="0" smtClean="0">
                <a:latin typeface="Times New Roman" pitchFamily="18" charset="0"/>
                <a:cs typeface="Times New Roman" pitchFamily="18" charset="0"/>
              </a:rPr>
              <a:t/>
            </a:r>
            <a:br>
              <a:rPr lang="en-US" sz="2000" i="1" dirty="0" smtClean="0">
                <a:latin typeface="Times New Roman" pitchFamily="18" charset="0"/>
                <a:cs typeface="Times New Roman" pitchFamily="18" charset="0"/>
              </a:rPr>
            </a:br>
            <a:r>
              <a:rPr lang="en-US" sz="2000" i="1" dirty="0" smtClean="0">
                <a:latin typeface="Times New Roman" pitchFamily="18" charset="0"/>
                <a:cs typeface="Times New Roman" pitchFamily="18" charset="0"/>
              </a:rPr>
              <a:t/>
            </a:r>
            <a:br>
              <a:rPr lang="en-US" sz="2000" i="1" dirty="0" smtClean="0">
                <a:latin typeface="Times New Roman" pitchFamily="18" charset="0"/>
                <a:cs typeface="Times New Roman" pitchFamily="18" charset="0"/>
              </a:rPr>
            </a:br>
            <a:r>
              <a:rPr lang="en-US" sz="2000" i="1" dirty="0" smtClean="0">
                <a:latin typeface="Times New Roman" pitchFamily="18" charset="0"/>
                <a:cs typeface="Times New Roman" pitchFamily="18" charset="0"/>
              </a:rPr>
              <a:t>13.05.2016</a:t>
            </a:r>
            <a:br>
              <a:rPr lang="en-US" sz="2000" i="1"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Контейнер за номер на слайда 2"/>
          <p:cNvSpPr>
            <a:spLocks noGrp="1"/>
          </p:cNvSpPr>
          <p:nvPr>
            <p:ph type="sldNum" sz="quarter" idx="12"/>
          </p:nvPr>
        </p:nvSpPr>
        <p:spPr/>
        <p:txBody>
          <a:bodyPr/>
          <a:lstStyle/>
          <a:p>
            <a:fld id="{D5BBC35B-A44B-4119-B8DA-DE9E3DFADA20}" type="slidenum">
              <a:rPr kumimoji="0" lang="en-US" smtClean="0"/>
              <a:pPr/>
              <a:t>32</a:t>
            </a:fld>
            <a:endParaRPr kumimoji="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 (x86)\Microsoft Office\MEDIA\CAGCAT10\j0233018.wmf"/>
          <p:cNvPicPr>
            <a:picLocks noChangeAspect="1" noChangeArrowheads="1"/>
          </p:cNvPicPr>
          <p:nvPr/>
        </p:nvPicPr>
        <p:blipFill>
          <a:blip r:embed="rId2" cstate="print">
            <a:lum bright="73000" contrast="-70000"/>
          </a:blip>
          <a:srcRect/>
          <a:stretch>
            <a:fillRect/>
          </a:stretch>
        </p:blipFill>
        <p:spPr bwMode="auto">
          <a:xfrm>
            <a:off x="2428860" y="1428736"/>
            <a:ext cx="4170207" cy="4236208"/>
          </a:xfrm>
          <a:prstGeom prst="rect">
            <a:avLst/>
          </a:prstGeom>
          <a:noFill/>
        </p:spPr>
      </p:pic>
      <p:sp>
        <p:nvSpPr>
          <p:cNvPr id="2" name="Контейнер за съдържание 1"/>
          <p:cNvSpPr>
            <a:spLocks noGrp="1"/>
          </p:cNvSpPr>
          <p:nvPr>
            <p:ph idx="1"/>
          </p:nvPr>
        </p:nvSpPr>
        <p:spPr>
          <a:xfrm>
            <a:off x="457200" y="1714488"/>
            <a:ext cx="8229600" cy="4292803"/>
          </a:xfrm>
        </p:spPr>
        <p:txBody>
          <a:bodyPr>
            <a:normAutofit/>
          </a:bodyPr>
          <a:lstStyle/>
          <a:p>
            <a:endParaRPr lang="en-US" sz="2400" dirty="0" smtClean="0">
              <a:latin typeface="Times New Roman" pitchFamily="18" charset="0"/>
              <a:cs typeface="Times New Roman" pitchFamily="18" charset="0"/>
            </a:endParaRPr>
          </a:p>
          <a:p>
            <a:r>
              <a:rPr lang="bg-BG" sz="2400" dirty="0" smtClean="0">
                <a:latin typeface="Times New Roman" pitchFamily="18" charset="0"/>
                <a:cs typeface="Times New Roman" pitchFamily="18" charset="0"/>
              </a:rPr>
              <a:t>За стажантската програма </a:t>
            </a:r>
            <a:r>
              <a:rPr lang="bg-BG" sz="2400" b="1" dirty="0" smtClean="0">
                <a:latin typeface="Times New Roman" pitchFamily="18" charset="0"/>
                <a:cs typeface="Times New Roman" pitchFamily="18" charset="0"/>
              </a:rPr>
              <a:t>не е предвидено финансиране</a:t>
            </a:r>
            <a:r>
              <a:rPr lang="bg-BG" sz="2400" dirty="0" smtClean="0">
                <a:latin typeface="Times New Roman" pitchFamily="18" charset="0"/>
                <a:cs typeface="Times New Roman" pitchFamily="18" charset="0"/>
              </a:rPr>
              <a:t>. Дейностите, които се извършват от стажантите и съдиите са напълно безвъзмездни и се основават на доброволност и на желанието за взаимопомощ и сътрудничество.</a:t>
            </a: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r>
              <a:rPr lang="en-GB" sz="2400" b="1" dirty="0" smtClean="0">
                <a:solidFill>
                  <a:srgbClr val="0070C0"/>
                </a:solidFill>
                <a:latin typeface="Times New Roman" pitchFamily="18" charset="0"/>
                <a:cs typeface="Times New Roman" pitchFamily="18" charset="0"/>
              </a:rPr>
              <a:t>No funding </a:t>
            </a:r>
            <a:r>
              <a:rPr lang="en-GB" sz="2400" dirty="0" smtClean="0">
                <a:solidFill>
                  <a:srgbClr val="0070C0"/>
                </a:solidFill>
                <a:latin typeface="Times New Roman" pitchFamily="18" charset="0"/>
                <a:cs typeface="Times New Roman" pitchFamily="18" charset="0"/>
              </a:rPr>
              <a:t>is provided for the internship programme. The activities performed by the trainees and judges are completely free and are entirely based on voluntarism and the desire for mutual assistance and cooperation.</a:t>
            </a:r>
          </a:p>
          <a:p>
            <a:endParaRPr lang="bg-BG" i="1" dirty="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1368412"/>
          </a:xfrm>
        </p:spPr>
        <p:txBody>
          <a:bodyPr>
            <a:normAutofit/>
          </a:bodyPr>
          <a:lstStyle/>
          <a:p>
            <a:pPr algn="ctr"/>
            <a:r>
              <a:rPr lang="bg-BG" sz="2800" dirty="0" smtClean="0">
                <a:latin typeface="Times New Roman" pitchFamily="18" charset="0"/>
                <a:cs typeface="Times New Roman" pitchFamily="18" charset="0"/>
              </a:rPr>
              <a:t>Съвместни стажантски програми – специфика</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solidFill>
                  <a:srgbClr val="0070C0"/>
                </a:solidFill>
                <a:latin typeface="Times New Roman" pitchFamily="18" charset="0"/>
                <a:cs typeface="Times New Roman" pitchFamily="18" charset="0"/>
              </a:rPr>
              <a:t>Joint training </a:t>
            </a:r>
            <a:r>
              <a:rPr lang="en-US" sz="2800" dirty="0" err="1" smtClean="0">
                <a:solidFill>
                  <a:srgbClr val="0070C0"/>
                </a:solidFill>
                <a:latin typeface="Times New Roman" pitchFamily="18" charset="0"/>
                <a:cs typeface="Times New Roman" pitchFamily="18" charset="0"/>
              </a:rPr>
              <a:t>programmes</a:t>
            </a:r>
            <a:r>
              <a:rPr lang="en-US" sz="2800" dirty="0" smtClean="0">
                <a:solidFill>
                  <a:srgbClr val="0070C0"/>
                </a:solidFill>
                <a:latin typeface="Times New Roman" pitchFamily="18" charset="0"/>
                <a:cs typeface="Times New Roman" pitchFamily="18" charset="0"/>
              </a:rPr>
              <a:t> - specifics</a:t>
            </a:r>
            <a:endParaRPr lang="en-US" sz="28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4</a:t>
            </a:fld>
            <a:endParaRPr kumimoji="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071678"/>
            <a:ext cx="8229600" cy="3935613"/>
          </a:xfrm>
        </p:spPr>
        <p:txBody>
          <a:bodyPr/>
          <a:lstStyle/>
          <a:p>
            <a:endParaRPr lang="bg-BG" sz="2400" b="1" dirty="0" smtClean="0">
              <a:latin typeface="Times New Roman" pitchFamily="18" charset="0"/>
              <a:cs typeface="Times New Roman" pitchFamily="18" charset="0"/>
            </a:endParaRPr>
          </a:p>
          <a:p>
            <a:r>
              <a:rPr lang="bg-BG" sz="2400" b="1" dirty="0" smtClean="0">
                <a:latin typeface="Times New Roman" pitchFamily="18" charset="0"/>
                <a:cs typeface="Times New Roman" pitchFamily="18" charset="0"/>
              </a:rPr>
              <a:t>Участници</a:t>
            </a:r>
            <a:r>
              <a:rPr lang="bg-BG" sz="2400" dirty="0" smtClean="0">
                <a:latin typeface="Times New Roman" pitchFamily="18" charset="0"/>
                <a:cs typeface="Times New Roman" pitchFamily="18" charset="0"/>
              </a:rPr>
              <a:t> - студенти от </a:t>
            </a:r>
            <a:r>
              <a:rPr lang="en-US" sz="2400" dirty="0" smtClean="0">
                <a:latin typeface="Times New Roman" pitchFamily="18" charset="0"/>
                <a:cs typeface="Times New Roman" pitchFamily="18" charset="0"/>
              </a:rPr>
              <a:t>III</a:t>
            </a:r>
            <a:r>
              <a:rPr lang="bg-BG" sz="2400" dirty="0" smtClean="0">
                <a:latin typeface="Times New Roman" pitchFamily="18" charset="0"/>
                <a:cs typeface="Times New Roman" pitchFamily="18" charset="0"/>
              </a:rPr>
              <a:t>-ти до </a:t>
            </a:r>
            <a:r>
              <a:rPr lang="en-US" sz="2400" dirty="0" smtClean="0">
                <a:latin typeface="Times New Roman" pitchFamily="18" charset="0"/>
                <a:cs typeface="Times New Roman" pitchFamily="18" charset="0"/>
              </a:rPr>
              <a:t>V</a:t>
            </a:r>
            <a:r>
              <a:rPr lang="bg-BG" sz="2400" dirty="0" smtClean="0">
                <a:latin typeface="Times New Roman" pitchFamily="18" charset="0"/>
                <a:cs typeface="Times New Roman" pitchFamily="18" charset="0"/>
              </a:rPr>
              <a:t>-ти курс от специалност „Право“ от Юридически факултет към УНСС и съдии от Софийски районен съд</a:t>
            </a:r>
          </a:p>
          <a:p>
            <a:pPr>
              <a:buNone/>
            </a:pPr>
            <a:endParaRPr lang="bg-BG" sz="2400" dirty="0" smtClean="0">
              <a:latin typeface="Times New Roman" pitchFamily="18" charset="0"/>
              <a:cs typeface="Times New Roman" pitchFamily="18" charset="0"/>
            </a:endParaRPr>
          </a:p>
          <a:p>
            <a:r>
              <a:rPr lang="bg-BG" sz="2400" dirty="0" smtClean="0">
                <a:latin typeface="Times New Roman" pitchFamily="18" charset="0"/>
                <a:cs typeface="Times New Roman" pitchFamily="18" charset="0"/>
              </a:rPr>
              <a:t> </a:t>
            </a:r>
            <a:r>
              <a:rPr lang="bg-BG" sz="2400" b="1" dirty="0" smtClean="0">
                <a:latin typeface="Times New Roman" pitchFamily="18" charset="0"/>
                <a:cs typeface="Times New Roman" pitchFamily="18" charset="0"/>
              </a:rPr>
              <a:t>Продължителност</a:t>
            </a:r>
            <a:r>
              <a:rPr lang="bg-BG" sz="2400" dirty="0" smtClean="0">
                <a:latin typeface="Times New Roman" pitchFamily="18" charset="0"/>
                <a:cs typeface="Times New Roman" pitchFamily="18" charset="0"/>
              </a:rPr>
              <a:t> – провежда се два пъти през съответната учебна година:</a:t>
            </a:r>
            <a:endParaRPr lang="en-US" sz="2400" dirty="0" smtClean="0">
              <a:latin typeface="Times New Roman" pitchFamily="18" charset="0"/>
              <a:cs typeface="Times New Roman" pitchFamily="18" charset="0"/>
            </a:endParaRPr>
          </a:p>
          <a:p>
            <a:pPr>
              <a:buNone/>
            </a:pPr>
            <a:r>
              <a:rPr lang="bg-BG" sz="2400" dirty="0" smtClean="0">
                <a:latin typeface="Times New Roman" pitchFamily="18" charset="0"/>
                <a:cs typeface="Times New Roman" pitchFamily="18" charset="0"/>
              </a:rPr>
              <a:t>	- за зимен семестър – от ноември до януари;</a:t>
            </a:r>
            <a:endParaRPr lang="en-US" sz="2400" dirty="0" smtClean="0">
              <a:latin typeface="Times New Roman" pitchFamily="18" charset="0"/>
              <a:cs typeface="Times New Roman" pitchFamily="18" charset="0"/>
            </a:endParaRPr>
          </a:p>
          <a:p>
            <a:pPr>
              <a:buNone/>
            </a:pPr>
            <a:r>
              <a:rPr lang="bg-BG" sz="2400" dirty="0" smtClean="0">
                <a:latin typeface="Times New Roman" pitchFamily="18" charset="0"/>
                <a:cs typeface="Times New Roman" pitchFamily="18" charset="0"/>
              </a:rPr>
              <a:t>	- за летен семестър – от март до май.</a:t>
            </a:r>
            <a:endParaRPr lang="en-US" sz="2400" dirty="0" smtClean="0">
              <a:latin typeface="Times New Roman" pitchFamily="18" charset="0"/>
              <a:cs typeface="Times New Roman" pitchFamily="18" charset="0"/>
            </a:endParaRPr>
          </a:p>
          <a:p>
            <a:endParaRPr lang="bg-BG" dirty="0"/>
          </a:p>
        </p:txBody>
      </p:sp>
      <p:sp>
        <p:nvSpPr>
          <p:cNvPr id="3" name="Заглавие 2"/>
          <p:cNvSpPr>
            <a:spLocks noGrp="1"/>
          </p:cNvSpPr>
          <p:nvPr>
            <p:ph type="title"/>
          </p:nvPr>
        </p:nvSpPr>
        <p:spPr>
          <a:xfrm>
            <a:off x="457200" y="274638"/>
            <a:ext cx="8229600" cy="1582726"/>
          </a:xfrm>
        </p:spPr>
        <p:txBody>
          <a:bodyPr>
            <a:normAutofit fontScale="90000"/>
          </a:bodyPr>
          <a:lstStyle/>
          <a:p>
            <a:pPr algn="ctr"/>
            <a:r>
              <a:rPr lang="bg-BG" sz="3200" dirty="0" smtClean="0">
                <a:latin typeface="Times New Roman" pitchFamily="18" charset="0"/>
                <a:cs typeface="Times New Roman" pitchFamily="18" charset="0"/>
              </a:rPr>
              <a:t>Съвместна инициатива между</a:t>
            </a:r>
            <a:br>
              <a:rPr lang="bg-BG" sz="3200" dirty="0" smtClean="0">
                <a:latin typeface="Times New Roman" pitchFamily="18" charset="0"/>
                <a:cs typeface="Times New Roman" pitchFamily="18" charset="0"/>
              </a:rPr>
            </a:br>
            <a:r>
              <a:rPr lang="bg-BG" sz="3200" dirty="0" smtClean="0">
                <a:latin typeface="Times New Roman" pitchFamily="18" charset="0"/>
                <a:cs typeface="Times New Roman" pitchFamily="18" charset="0"/>
              </a:rPr>
              <a:t> ЮФ и СРС</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solidFill>
                  <a:srgbClr val="0070C0"/>
                </a:solidFill>
                <a:latin typeface="Times New Roman" pitchFamily="18" charset="0"/>
                <a:cs typeface="Times New Roman" pitchFamily="18" charset="0"/>
              </a:rPr>
              <a:t>A joint initiative between </a:t>
            </a:r>
            <a:r>
              <a:rPr lang="bg-BG" sz="3200" dirty="0" smtClean="0">
                <a:solidFill>
                  <a:srgbClr val="0070C0"/>
                </a:solidFill>
                <a:latin typeface="Times New Roman" pitchFamily="18" charset="0"/>
                <a:cs typeface="Times New Roman" pitchFamily="18" charset="0"/>
              </a:rPr>
              <a:t>t</a:t>
            </a:r>
            <a:r>
              <a:rPr lang="en-US" sz="3200" dirty="0" smtClean="0">
                <a:solidFill>
                  <a:srgbClr val="0070C0"/>
                </a:solidFill>
                <a:latin typeface="Times New Roman" pitchFamily="18" charset="0"/>
                <a:cs typeface="Times New Roman" pitchFamily="18" charset="0"/>
              </a:rPr>
              <a:t>he Law Faculty and Sofia Regional Court</a:t>
            </a:r>
            <a:endParaRPr lang="bg-BG" sz="3200" dirty="0">
              <a:solidFill>
                <a:srgbClr val="0070C0"/>
              </a:solidFill>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5</a:t>
            </a:fld>
            <a:endParaRPr kumimoji="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071678"/>
            <a:ext cx="8229600" cy="4000528"/>
          </a:xfrm>
        </p:spPr>
        <p:txBody>
          <a:bodyPr>
            <a:normAutofit fontScale="47500" lnSpcReduction="20000"/>
          </a:bodyPr>
          <a:lstStyle/>
          <a:p>
            <a:pPr>
              <a:buNone/>
            </a:pPr>
            <a:endParaRPr lang="bg-BG" sz="2400" b="1" dirty="0" smtClean="0">
              <a:latin typeface="Times New Roman" pitchFamily="18" charset="0"/>
              <a:cs typeface="Times New Roman" pitchFamily="18" charset="0"/>
            </a:endParaRPr>
          </a:p>
          <a:p>
            <a:pPr>
              <a:lnSpc>
                <a:spcPct val="120000"/>
              </a:lnSpc>
            </a:pPr>
            <a:r>
              <a:rPr lang="bg-BG" sz="3800" dirty="0" smtClean="0">
                <a:latin typeface="Times New Roman" pitchFamily="18" charset="0"/>
                <a:cs typeface="Times New Roman" pitchFamily="18" charset="0"/>
              </a:rPr>
              <a:t>при изучаването на отделните правни дисциплини студентите да могат </a:t>
            </a:r>
            <a:r>
              <a:rPr lang="bg-BG" sz="3800" b="1" i="1" dirty="0" smtClean="0">
                <a:latin typeface="Times New Roman" pitchFamily="18" charset="0"/>
                <a:cs typeface="Times New Roman" pitchFamily="18" charset="0"/>
              </a:rPr>
              <a:t>паралелно</a:t>
            </a:r>
            <a:r>
              <a:rPr lang="bg-BG" sz="3800" dirty="0" smtClean="0">
                <a:latin typeface="Times New Roman" pitchFamily="18" charset="0"/>
                <a:cs typeface="Times New Roman" pitchFamily="18" charset="0"/>
              </a:rPr>
              <a:t> с усвояването на правната теория да придобият знания относно прилагането на нормите от съответния отрасъл в практиката; студентите да сътрудничат на съдиите от СРС при осъществяване на тяхната правораздавателна дейност, съобразно областта, в която се провежда стажът</a:t>
            </a:r>
            <a:endParaRPr lang="en-US" sz="3800" dirty="0" smtClean="0">
              <a:latin typeface="Times New Roman" pitchFamily="18" charset="0"/>
              <a:cs typeface="Times New Roman" pitchFamily="18" charset="0"/>
            </a:endParaRPr>
          </a:p>
          <a:p>
            <a:pPr>
              <a:lnSpc>
                <a:spcPct val="120000"/>
              </a:lnSpc>
              <a:buNone/>
            </a:pPr>
            <a:endParaRPr lang="en-US" sz="3800" dirty="0" smtClean="0">
              <a:latin typeface="Times New Roman" pitchFamily="18" charset="0"/>
              <a:cs typeface="Times New Roman" pitchFamily="18" charset="0"/>
            </a:endParaRPr>
          </a:p>
          <a:p>
            <a:pPr lvl="0">
              <a:lnSpc>
                <a:spcPct val="120000"/>
              </a:lnSpc>
            </a:pPr>
            <a:r>
              <a:rPr lang="en-US" sz="3800" dirty="0" smtClean="0">
                <a:solidFill>
                  <a:srgbClr val="0070C0"/>
                </a:solidFill>
                <a:latin typeface="Times New Roman" pitchFamily="18" charset="0"/>
                <a:cs typeface="Times New Roman" pitchFamily="18" charset="0"/>
              </a:rPr>
              <a:t>while studying the different legal disciplines, students should be able, </a:t>
            </a:r>
            <a:r>
              <a:rPr lang="en-US" sz="3800" b="1" dirty="0" smtClean="0">
                <a:solidFill>
                  <a:srgbClr val="0070C0"/>
                </a:solidFill>
                <a:latin typeface="Times New Roman" pitchFamily="18" charset="0"/>
                <a:cs typeface="Times New Roman" pitchFamily="18" charset="0"/>
              </a:rPr>
              <a:t>paralle</a:t>
            </a:r>
            <a:r>
              <a:rPr lang="en-US" sz="3800" dirty="0" smtClean="0">
                <a:solidFill>
                  <a:srgbClr val="0070C0"/>
                </a:solidFill>
                <a:latin typeface="Times New Roman" pitchFamily="18" charset="0"/>
                <a:cs typeface="Times New Roman" pitchFamily="18" charset="0"/>
              </a:rPr>
              <a:t>l with the implementation of legal theory, to acquire knowledge concerning the implementation of the norms of the respective sector in practice; students will be able to cooperate with the judges of Sofia Regional Court in conducting their judicial activity, in accordance with the area where the internship takes place</a:t>
            </a:r>
          </a:p>
        </p:txBody>
      </p:sp>
      <p:sp>
        <p:nvSpPr>
          <p:cNvPr id="3" name="Заглавие 2"/>
          <p:cNvSpPr>
            <a:spLocks noGrp="1"/>
          </p:cNvSpPr>
          <p:nvPr>
            <p:ph type="title"/>
          </p:nvPr>
        </p:nvSpPr>
        <p:spPr>
          <a:xfrm>
            <a:off x="457200" y="357166"/>
            <a:ext cx="8229600" cy="1785950"/>
          </a:xfrm>
        </p:spPr>
        <p:txBody>
          <a:bodyPr>
            <a:normAutofit fontScale="90000"/>
          </a:bodyPr>
          <a:lstStyle/>
          <a:p>
            <a:pPr algn="ctr"/>
            <a:r>
              <a:rPr lang="bg-BG" sz="3200" dirty="0" smtClean="0">
                <a:latin typeface="Times New Roman" pitchFamily="18" charset="0"/>
                <a:cs typeface="Times New Roman" pitchFamily="18" charset="0"/>
              </a:rPr>
              <a:t>Съвместна инициатива между</a:t>
            </a:r>
            <a:br>
              <a:rPr lang="bg-BG" sz="3200" dirty="0" smtClean="0">
                <a:latin typeface="Times New Roman" pitchFamily="18" charset="0"/>
                <a:cs typeface="Times New Roman" pitchFamily="18" charset="0"/>
              </a:rPr>
            </a:br>
            <a:r>
              <a:rPr lang="bg-BG" sz="3200" dirty="0" smtClean="0">
                <a:latin typeface="Times New Roman" pitchFamily="18" charset="0"/>
                <a:cs typeface="Times New Roman" pitchFamily="18" charset="0"/>
              </a:rPr>
              <a:t> ЮФ и СРС – цел</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solidFill>
                  <a:srgbClr val="0070C0"/>
                </a:solidFill>
                <a:latin typeface="Times New Roman" pitchFamily="18" charset="0"/>
                <a:cs typeface="Times New Roman" pitchFamily="18" charset="0"/>
              </a:rPr>
              <a:t>A joint initiative between the Law Faculty and Sofia Regional Court - objectives</a:t>
            </a:r>
            <a:r>
              <a:rPr lang="en-US" sz="2800" dirty="0" smtClean="0"/>
              <a:t/>
            </a:r>
            <a:br>
              <a:rPr lang="en-US" sz="2800" dirty="0" smtClean="0"/>
            </a:br>
            <a:endParaRPr lang="bg-BG" sz="3200" dirty="0">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6</a:t>
            </a:fld>
            <a:endParaRPr kumimoji="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857364"/>
            <a:ext cx="8229600" cy="4429156"/>
          </a:xfrm>
        </p:spPr>
        <p:txBody>
          <a:bodyPr>
            <a:normAutofit fontScale="70000" lnSpcReduction="20000"/>
          </a:bodyPr>
          <a:lstStyle/>
          <a:p>
            <a:pPr>
              <a:buNone/>
            </a:pPr>
            <a:endParaRPr lang="bg-BG" sz="2400" b="1" dirty="0" smtClean="0">
              <a:latin typeface="Times New Roman" pitchFamily="18" charset="0"/>
              <a:cs typeface="Times New Roman" pitchFamily="18" charset="0"/>
            </a:endParaRPr>
          </a:p>
          <a:p>
            <a:pPr>
              <a:lnSpc>
                <a:spcPct val="120000"/>
              </a:lnSpc>
            </a:pPr>
            <a:r>
              <a:rPr lang="bg-BG" sz="2900" dirty="0" smtClean="0">
                <a:latin typeface="Times New Roman" pitchFamily="18" charset="0"/>
                <a:cs typeface="Times New Roman" pitchFamily="18" charset="0"/>
              </a:rPr>
              <a:t>Стажантската програма в СРС обхваща следните области:</a:t>
            </a:r>
            <a:r>
              <a:rPr lang="en-US" sz="2900" dirty="0" smtClean="0">
                <a:latin typeface="Times New Roman" pitchFamily="18" charset="0"/>
                <a:cs typeface="Times New Roman" pitchFamily="18" charset="0"/>
              </a:rPr>
              <a:t> </a:t>
            </a:r>
          </a:p>
          <a:p>
            <a:pPr>
              <a:lnSpc>
                <a:spcPct val="120000"/>
              </a:lnSpc>
              <a:buNone/>
            </a:pPr>
            <a:r>
              <a:rPr lang="en-US" sz="2900" dirty="0" smtClean="0">
                <a:solidFill>
                  <a:srgbClr val="0070C0"/>
                </a:solidFill>
                <a:latin typeface="Times New Roman" pitchFamily="18" charset="0"/>
                <a:cs typeface="Times New Roman" pitchFamily="18" charset="0"/>
              </a:rPr>
              <a:t>	The internship program at SRC covers the following areas:</a:t>
            </a:r>
          </a:p>
          <a:p>
            <a:pPr>
              <a:lnSpc>
                <a:spcPct val="120000"/>
              </a:lnSpc>
              <a:buNone/>
            </a:pPr>
            <a:endParaRPr lang="en-US" sz="2900" dirty="0" smtClean="0">
              <a:solidFill>
                <a:srgbClr val="0070C0"/>
              </a:solidFill>
              <a:latin typeface="Times New Roman" pitchFamily="18" charset="0"/>
              <a:cs typeface="Times New Roman" pitchFamily="18" charset="0"/>
            </a:endParaRPr>
          </a:p>
          <a:p>
            <a:pPr lvl="1">
              <a:lnSpc>
                <a:spcPct val="120000"/>
              </a:lnSpc>
              <a:buNone/>
            </a:pPr>
            <a:r>
              <a:rPr lang="bg-BG" sz="2900" dirty="0" smtClean="0">
                <a:latin typeface="Times New Roman" pitchFamily="18" charset="0"/>
                <a:cs typeface="Times New Roman" pitchFamily="18" charset="0"/>
              </a:rPr>
              <a:t>- вещно право</a:t>
            </a:r>
            <a:r>
              <a:rPr lang="en-US" sz="2900" dirty="0" smtClean="0">
                <a:latin typeface="Times New Roman" pitchFamily="18" charset="0"/>
                <a:cs typeface="Times New Roman" pitchFamily="18" charset="0"/>
              </a:rPr>
              <a:t>/</a:t>
            </a:r>
            <a:r>
              <a:rPr lang="bg-BG" sz="2900" dirty="0" smtClean="0">
                <a:latin typeface="Times New Roman" pitchFamily="18" charset="0"/>
                <a:cs typeface="Times New Roman" pitchFamily="18" charset="0"/>
              </a:rPr>
              <a:t> </a:t>
            </a:r>
            <a:r>
              <a:rPr lang="en-US" sz="2900" dirty="0" smtClean="0">
                <a:solidFill>
                  <a:srgbClr val="0070C0"/>
                </a:solidFill>
                <a:latin typeface="Times New Roman" pitchFamily="18" charset="0"/>
                <a:cs typeface="Times New Roman" pitchFamily="18" charset="0"/>
              </a:rPr>
              <a:t>Property Law</a:t>
            </a:r>
            <a:r>
              <a:rPr lang="bg-BG" sz="2900" dirty="0" smtClean="0">
                <a:latin typeface="Times New Roman" pitchFamily="18" charset="0"/>
                <a:cs typeface="Times New Roman" pitchFamily="18" charset="0"/>
              </a:rPr>
              <a:t>;</a:t>
            </a:r>
            <a:endParaRPr lang="en-US" sz="2900" dirty="0" smtClean="0">
              <a:latin typeface="Times New Roman" pitchFamily="18" charset="0"/>
              <a:cs typeface="Times New Roman" pitchFamily="18" charset="0"/>
            </a:endParaRPr>
          </a:p>
          <a:p>
            <a:pPr lvl="1">
              <a:lnSpc>
                <a:spcPct val="120000"/>
              </a:lnSpc>
              <a:buNone/>
            </a:pPr>
            <a:r>
              <a:rPr lang="bg-BG" sz="2900" dirty="0" smtClean="0">
                <a:latin typeface="Times New Roman" pitchFamily="18" charset="0"/>
                <a:cs typeface="Times New Roman" pitchFamily="18" charset="0"/>
              </a:rPr>
              <a:t>- облигационно право</a:t>
            </a:r>
            <a:r>
              <a:rPr lang="en-US" sz="2900" dirty="0" smtClean="0">
                <a:latin typeface="Times New Roman" pitchFamily="18" charset="0"/>
                <a:cs typeface="Times New Roman" pitchFamily="18" charset="0"/>
              </a:rPr>
              <a:t>/ </a:t>
            </a:r>
            <a:r>
              <a:rPr lang="en-US" sz="2900" dirty="0" smtClean="0">
                <a:solidFill>
                  <a:srgbClr val="0070C0"/>
                </a:solidFill>
                <a:latin typeface="Times New Roman" pitchFamily="18" charset="0"/>
                <a:cs typeface="Times New Roman" pitchFamily="18" charset="0"/>
              </a:rPr>
              <a:t>Contract Law</a:t>
            </a:r>
            <a:r>
              <a:rPr lang="bg-BG" sz="2900" dirty="0" smtClean="0">
                <a:latin typeface="Times New Roman" pitchFamily="18" charset="0"/>
                <a:cs typeface="Times New Roman" pitchFamily="18" charset="0"/>
              </a:rPr>
              <a:t>;</a:t>
            </a:r>
            <a:endParaRPr lang="en-US" sz="2900" dirty="0" smtClean="0">
              <a:latin typeface="Times New Roman" pitchFamily="18" charset="0"/>
              <a:cs typeface="Times New Roman" pitchFamily="18" charset="0"/>
            </a:endParaRPr>
          </a:p>
          <a:p>
            <a:pPr lvl="1">
              <a:lnSpc>
                <a:spcPct val="120000"/>
              </a:lnSpc>
              <a:buNone/>
            </a:pPr>
            <a:r>
              <a:rPr lang="bg-BG" sz="2900" dirty="0" smtClean="0">
                <a:latin typeface="Times New Roman" pitchFamily="18" charset="0"/>
                <a:cs typeface="Times New Roman" pitchFamily="18" charset="0"/>
              </a:rPr>
              <a:t>- наказателно право</a:t>
            </a:r>
            <a:r>
              <a:rPr lang="en-US" sz="2900" dirty="0" smtClean="0">
                <a:latin typeface="Times New Roman" pitchFamily="18" charset="0"/>
                <a:cs typeface="Times New Roman" pitchFamily="18" charset="0"/>
              </a:rPr>
              <a:t>/ </a:t>
            </a:r>
            <a:r>
              <a:rPr lang="en-US" sz="2900" dirty="0" smtClean="0">
                <a:solidFill>
                  <a:srgbClr val="0070C0"/>
                </a:solidFill>
                <a:latin typeface="Times New Roman" pitchFamily="18" charset="0"/>
                <a:cs typeface="Times New Roman" pitchFamily="18" charset="0"/>
              </a:rPr>
              <a:t>Criminal Law</a:t>
            </a:r>
            <a:r>
              <a:rPr lang="bg-BG" sz="2900" dirty="0" smtClean="0">
                <a:latin typeface="Times New Roman" pitchFamily="18" charset="0"/>
                <a:cs typeface="Times New Roman" pitchFamily="18" charset="0"/>
              </a:rPr>
              <a:t>;</a:t>
            </a:r>
            <a:endParaRPr lang="en-US" sz="2900" dirty="0" smtClean="0">
              <a:latin typeface="Times New Roman" pitchFamily="18" charset="0"/>
              <a:cs typeface="Times New Roman" pitchFamily="18" charset="0"/>
            </a:endParaRPr>
          </a:p>
          <a:p>
            <a:pPr lvl="1">
              <a:lnSpc>
                <a:spcPct val="120000"/>
              </a:lnSpc>
              <a:buNone/>
            </a:pPr>
            <a:r>
              <a:rPr lang="bg-BG" sz="2900" dirty="0" smtClean="0">
                <a:latin typeface="Times New Roman" pitchFamily="18" charset="0"/>
                <a:cs typeface="Times New Roman" pitchFamily="18" charset="0"/>
              </a:rPr>
              <a:t>- семейно и наследствено право</a:t>
            </a:r>
            <a:r>
              <a:rPr lang="en-US" sz="2900" dirty="0" smtClean="0">
                <a:latin typeface="Times New Roman" pitchFamily="18" charset="0"/>
                <a:cs typeface="Times New Roman" pitchFamily="18" charset="0"/>
              </a:rPr>
              <a:t>/</a:t>
            </a:r>
            <a:r>
              <a:rPr lang="bg-BG" sz="2900" dirty="0" smtClean="0">
                <a:latin typeface="Times New Roman" pitchFamily="18" charset="0"/>
                <a:cs typeface="Times New Roman" pitchFamily="18" charset="0"/>
              </a:rPr>
              <a:t> </a:t>
            </a:r>
            <a:r>
              <a:rPr lang="en-US" sz="2900" dirty="0" smtClean="0">
                <a:solidFill>
                  <a:srgbClr val="0070C0"/>
                </a:solidFill>
                <a:latin typeface="Times New Roman" pitchFamily="18" charset="0"/>
                <a:cs typeface="Times New Roman" pitchFamily="18" charset="0"/>
              </a:rPr>
              <a:t>Family  and Inheritance Law</a:t>
            </a:r>
            <a:r>
              <a:rPr lang="bg-BG" sz="2900" dirty="0" smtClean="0">
                <a:latin typeface="Times New Roman" pitchFamily="18" charset="0"/>
                <a:cs typeface="Times New Roman" pitchFamily="18" charset="0"/>
              </a:rPr>
              <a:t>;</a:t>
            </a:r>
            <a:endParaRPr lang="en-US" sz="2900" dirty="0" smtClean="0">
              <a:latin typeface="Times New Roman" pitchFamily="18" charset="0"/>
              <a:cs typeface="Times New Roman" pitchFamily="18" charset="0"/>
            </a:endParaRPr>
          </a:p>
          <a:p>
            <a:pPr lvl="1">
              <a:lnSpc>
                <a:spcPct val="120000"/>
              </a:lnSpc>
              <a:buNone/>
            </a:pPr>
            <a:r>
              <a:rPr lang="bg-BG" sz="2900" dirty="0" smtClean="0">
                <a:latin typeface="Times New Roman" pitchFamily="18" charset="0"/>
                <a:cs typeface="Times New Roman" pitchFamily="18" charset="0"/>
              </a:rPr>
              <a:t>- търговско право</a:t>
            </a:r>
            <a:r>
              <a:rPr lang="en-US" sz="2900" dirty="0" smtClean="0">
                <a:latin typeface="Times New Roman" pitchFamily="18" charset="0"/>
                <a:cs typeface="Times New Roman" pitchFamily="18" charset="0"/>
              </a:rPr>
              <a:t>/</a:t>
            </a:r>
            <a:r>
              <a:rPr lang="bg-BG" sz="2900" dirty="0" smtClean="0">
                <a:latin typeface="Times New Roman" pitchFamily="18" charset="0"/>
                <a:cs typeface="Times New Roman" pitchFamily="18" charset="0"/>
              </a:rPr>
              <a:t> </a:t>
            </a:r>
            <a:r>
              <a:rPr lang="en-US" sz="2900" dirty="0" smtClean="0">
                <a:solidFill>
                  <a:srgbClr val="0070C0"/>
                </a:solidFill>
                <a:latin typeface="Times New Roman" pitchFamily="18" charset="0"/>
                <a:cs typeface="Times New Roman" pitchFamily="18" charset="0"/>
              </a:rPr>
              <a:t>Commercial Law</a:t>
            </a:r>
            <a:r>
              <a:rPr lang="bg-BG" sz="2900" dirty="0" smtClean="0">
                <a:latin typeface="Times New Roman" pitchFamily="18" charset="0"/>
                <a:cs typeface="Times New Roman" pitchFamily="18" charset="0"/>
              </a:rPr>
              <a:t>;</a:t>
            </a:r>
            <a:endParaRPr lang="en-US" sz="2900" dirty="0" smtClean="0">
              <a:latin typeface="Times New Roman" pitchFamily="18" charset="0"/>
              <a:cs typeface="Times New Roman" pitchFamily="18" charset="0"/>
            </a:endParaRPr>
          </a:p>
          <a:p>
            <a:pPr lvl="1">
              <a:lnSpc>
                <a:spcPct val="120000"/>
              </a:lnSpc>
              <a:buNone/>
            </a:pPr>
            <a:r>
              <a:rPr lang="bg-BG" sz="2900" dirty="0" smtClean="0">
                <a:latin typeface="Times New Roman" pitchFamily="18" charset="0"/>
                <a:cs typeface="Times New Roman" pitchFamily="18" charset="0"/>
              </a:rPr>
              <a:t>- трудово право</a:t>
            </a:r>
            <a:r>
              <a:rPr lang="en-US" sz="2900" dirty="0" smtClean="0">
                <a:latin typeface="Times New Roman" pitchFamily="18" charset="0"/>
                <a:cs typeface="Times New Roman" pitchFamily="18" charset="0"/>
              </a:rPr>
              <a:t>/ </a:t>
            </a:r>
            <a:r>
              <a:rPr lang="en-GB" sz="2900" dirty="0" smtClean="0">
                <a:solidFill>
                  <a:srgbClr val="0070C0"/>
                </a:solidFill>
                <a:latin typeface="Times New Roman" pitchFamily="18" charset="0"/>
                <a:cs typeface="Times New Roman" pitchFamily="18" charset="0"/>
              </a:rPr>
              <a:t>Labour Law</a:t>
            </a:r>
            <a:r>
              <a:rPr lang="bg-BG" sz="2900" dirty="0" smtClean="0">
                <a:latin typeface="Times New Roman" pitchFamily="18" charset="0"/>
                <a:cs typeface="Times New Roman" pitchFamily="18" charset="0"/>
              </a:rPr>
              <a:t>;</a:t>
            </a:r>
            <a:endParaRPr lang="en-US" sz="2900" dirty="0" smtClean="0">
              <a:latin typeface="Times New Roman" pitchFamily="18" charset="0"/>
              <a:cs typeface="Times New Roman" pitchFamily="18" charset="0"/>
            </a:endParaRPr>
          </a:p>
          <a:p>
            <a:pPr lvl="1">
              <a:lnSpc>
                <a:spcPct val="120000"/>
              </a:lnSpc>
              <a:buNone/>
            </a:pPr>
            <a:r>
              <a:rPr lang="bg-BG" sz="2900" dirty="0" smtClean="0">
                <a:latin typeface="Times New Roman" pitchFamily="18" charset="0"/>
                <a:cs typeface="Times New Roman" pitchFamily="18" charset="0"/>
              </a:rPr>
              <a:t>- граждански процес</a:t>
            </a:r>
            <a:r>
              <a:rPr lang="en-US" sz="2900" dirty="0" smtClean="0">
                <a:latin typeface="Times New Roman" pitchFamily="18" charset="0"/>
                <a:cs typeface="Times New Roman" pitchFamily="18" charset="0"/>
              </a:rPr>
              <a:t>/</a:t>
            </a:r>
            <a:r>
              <a:rPr lang="bg-BG" sz="2900" dirty="0" smtClean="0">
                <a:latin typeface="Times New Roman" pitchFamily="18" charset="0"/>
                <a:cs typeface="Times New Roman" pitchFamily="18" charset="0"/>
              </a:rPr>
              <a:t> </a:t>
            </a:r>
            <a:r>
              <a:rPr lang="en-GB" sz="2900" dirty="0" smtClean="0">
                <a:solidFill>
                  <a:srgbClr val="0070C0"/>
                </a:solidFill>
                <a:latin typeface="Times New Roman" pitchFamily="18" charset="0"/>
                <a:cs typeface="Times New Roman" pitchFamily="18" charset="0"/>
              </a:rPr>
              <a:t>Civil process</a:t>
            </a:r>
            <a:r>
              <a:rPr lang="bg-BG" sz="2900" dirty="0" smtClean="0">
                <a:latin typeface="Times New Roman" pitchFamily="18" charset="0"/>
                <a:cs typeface="Times New Roman" pitchFamily="18" charset="0"/>
              </a:rPr>
              <a:t>;</a:t>
            </a:r>
            <a:endParaRPr lang="en-US" sz="2900" dirty="0" smtClean="0">
              <a:latin typeface="Times New Roman" pitchFamily="18" charset="0"/>
              <a:cs typeface="Times New Roman" pitchFamily="18" charset="0"/>
            </a:endParaRPr>
          </a:p>
          <a:p>
            <a:pPr lvl="1">
              <a:lnSpc>
                <a:spcPct val="120000"/>
              </a:lnSpc>
              <a:buNone/>
            </a:pPr>
            <a:r>
              <a:rPr lang="bg-BG" sz="2900" dirty="0" smtClean="0">
                <a:latin typeface="Times New Roman" pitchFamily="18" charset="0"/>
                <a:cs typeface="Times New Roman" pitchFamily="18" charset="0"/>
              </a:rPr>
              <a:t>- наказателен процес</a:t>
            </a:r>
            <a:r>
              <a:rPr lang="en-US" sz="2900" dirty="0" smtClean="0">
                <a:latin typeface="Times New Roman" pitchFamily="18" charset="0"/>
                <a:cs typeface="Times New Roman" pitchFamily="18" charset="0"/>
              </a:rPr>
              <a:t>/</a:t>
            </a:r>
            <a:r>
              <a:rPr lang="bg-BG" sz="2900" dirty="0" smtClean="0">
                <a:latin typeface="Times New Roman" pitchFamily="18" charset="0"/>
                <a:cs typeface="Times New Roman" pitchFamily="18" charset="0"/>
              </a:rPr>
              <a:t> </a:t>
            </a:r>
            <a:r>
              <a:rPr lang="en-GB" sz="2900" dirty="0" smtClean="0">
                <a:solidFill>
                  <a:srgbClr val="0070C0"/>
                </a:solidFill>
                <a:latin typeface="Times New Roman" pitchFamily="18" charset="0"/>
                <a:cs typeface="Times New Roman" pitchFamily="18" charset="0"/>
              </a:rPr>
              <a:t>Criminal proceedings.</a:t>
            </a:r>
          </a:p>
          <a:p>
            <a:pPr lvl="1">
              <a:buNone/>
            </a:pPr>
            <a:r>
              <a:rPr lang="bg-BG" sz="2600"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1439850"/>
          </a:xfrm>
        </p:spPr>
        <p:txBody>
          <a:bodyPr>
            <a:normAutofit fontScale="90000"/>
          </a:bodyPr>
          <a:lstStyle/>
          <a:p>
            <a:pPr algn="ctr"/>
            <a:r>
              <a:rPr lang="bg-BG" sz="3200" dirty="0" smtClean="0">
                <a:latin typeface="Times New Roman" pitchFamily="18" charset="0"/>
                <a:cs typeface="Times New Roman" pitchFamily="18" charset="0"/>
              </a:rPr>
              <a:t>Съвместна инициатива между</a:t>
            </a:r>
            <a:br>
              <a:rPr lang="bg-BG" sz="3200" dirty="0" smtClean="0">
                <a:latin typeface="Times New Roman" pitchFamily="18" charset="0"/>
                <a:cs typeface="Times New Roman" pitchFamily="18" charset="0"/>
              </a:rPr>
            </a:br>
            <a:r>
              <a:rPr lang="bg-BG" sz="3200" dirty="0" smtClean="0">
                <a:latin typeface="Times New Roman" pitchFamily="18" charset="0"/>
                <a:cs typeface="Times New Roman" pitchFamily="18" charset="0"/>
              </a:rPr>
              <a:t> ЮФ и СРС</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solidFill>
                  <a:srgbClr val="0070C0"/>
                </a:solidFill>
                <a:latin typeface="Times New Roman" pitchFamily="18" charset="0"/>
                <a:cs typeface="Times New Roman" pitchFamily="18" charset="0"/>
              </a:rPr>
              <a:t> A joint initiative between </a:t>
            </a:r>
            <a:r>
              <a:rPr lang="bg-BG" sz="3200" dirty="0" smtClean="0">
                <a:solidFill>
                  <a:srgbClr val="0070C0"/>
                </a:solidFill>
                <a:latin typeface="Times New Roman" pitchFamily="18" charset="0"/>
                <a:cs typeface="Times New Roman" pitchFamily="18" charset="0"/>
              </a:rPr>
              <a:t>t</a:t>
            </a:r>
            <a:r>
              <a:rPr lang="en-US" sz="3200" dirty="0" smtClean="0">
                <a:solidFill>
                  <a:srgbClr val="0070C0"/>
                </a:solidFill>
                <a:latin typeface="Times New Roman" pitchFamily="18" charset="0"/>
                <a:cs typeface="Times New Roman" pitchFamily="18" charset="0"/>
              </a:rPr>
              <a:t>he Law Faculty and Sofia Regional Court</a:t>
            </a:r>
            <a:endParaRPr lang="bg-BG" sz="3200" dirty="0">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7</a:t>
            </a:fld>
            <a:endParaRPr kumimoji="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000240"/>
            <a:ext cx="8229600" cy="4214842"/>
          </a:xfrm>
        </p:spPr>
        <p:txBody>
          <a:bodyPr>
            <a:normAutofit/>
          </a:bodyPr>
          <a:lstStyle/>
          <a:p>
            <a:pPr lvl="1">
              <a:buNone/>
            </a:pPr>
            <a:r>
              <a:rPr lang="bg-BG" sz="2600"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r>
              <a:rPr lang="bg-BG" sz="2400" dirty="0" smtClean="0">
                <a:latin typeface="Times New Roman" pitchFamily="18" charset="0"/>
                <a:cs typeface="Times New Roman" pitchFamily="18" charset="0"/>
              </a:rPr>
              <a:t>Студентите могат да провеждат своето практическо обучение </a:t>
            </a:r>
            <a:r>
              <a:rPr lang="bg-BG" sz="2400" b="1" dirty="0" smtClean="0">
                <a:latin typeface="Times New Roman" pitchFamily="18" charset="0"/>
                <a:cs typeface="Times New Roman" pitchFamily="18" charset="0"/>
              </a:rPr>
              <a:t>само в една </a:t>
            </a:r>
            <a:r>
              <a:rPr lang="bg-BG" sz="2400" dirty="0" smtClean="0">
                <a:latin typeface="Times New Roman" pitchFamily="18" charset="0"/>
                <a:cs typeface="Times New Roman" pitchFamily="18" charset="0"/>
              </a:rPr>
              <a:t>от областите, които са посочени и то съобразно дисциплините, които изучават през </a:t>
            </a:r>
            <a:r>
              <a:rPr lang="bg-BG" sz="2400" b="1" dirty="0" smtClean="0">
                <a:latin typeface="Times New Roman" pitchFamily="18" charset="0"/>
                <a:cs typeface="Times New Roman" pitchFamily="18" charset="0"/>
              </a:rPr>
              <a:t>текущата</a:t>
            </a:r>
            <a:r>
              <a:rPr lang="bg-BG" sz="2400" dirty="0" smtClean="0">
                <a:latin typeface="Times New Roman" pitchFamily="18" charset="0"/>
                <a:cs typeface="Times New Roman" pitchFamily="18" charset="0"/>
              </a:rPr>
              <a:t> учебна година.</a:t>
            </a:r>
          </a:p>
          <a:p>
            <a:pPr>
              <a:buNone/>
            </a:pPr>
            <a:endParaRPr lang="en-US" sz="2400" dirty="0" smtClean="0">
              <a:latin typeface="Times New Roman" pitchFamily="18" charset="0"/>
              <a:cs typeface="Times New Roman" pitchFamily="18" charset="0"/>
            </a:endParaRPr>
          </a:p>
          <a:p>
            <a:r>
              <a:rPr lang="en-US" sz="2400" dirty="0" smtClean="0">
                <a:solidFill>
                  <a:srgbClr val="0070C0"/>
                </a:solidFill>
                <a:latin typeface="Times New Roman" pitchFamily="18" charset="0"/>
                <a:cs typeface="Times New Roman" pitchFamily="18" charset="0"/>
              </a:rPr>
              <a:t>Students can do their practical training </a:t>
            </a:r>
            <a:r>
              <a:rPr lang="en-US" sz="2400" b="1" dirty="0" smtClean="0">
                <a:solidFill>
                  <a:srgbClr val="0070C0"/>
                </a:solidFill>
                <a:latin typeface="Times New Roman" pitchFamily="18" charset="0"/>
                <a:cs typeface="Times New Roman" pitchFamily="18" charset="0"/>
              </a:rPr>
              <a:t>only in one</a:t>
            </a:r>
            <a:r>
              <a:rPr lang="en-US" sz="2400" dirty="0" smtClean="0">
                <a:solidFill>
                  <a:srgbClr val="0070C0"/>
                </a:solidFill>
                <a:latin typeface="Times New Roman" pitchFamily="18" charset="0"/>
                <a:cs typeface="Times New Roman" pitchFamily="18" charset="0"/>
              </a:rPr>
              <a:t> of the areas mentioned, taking into account at that the disciplines they study in </a:t>
            </a:r>
            <a:r>
              <a:rPr lang="en-US" sz="2400" b="1" dirty="0" smtClean="0">
                <a:solidFill>
                  <a:srgbClr val="0070C0"/>
                </a:solidFill>
                <a:latin typeface="Times New Roman" pitchFamily="18" charset="0"/>
                <a:cs typeface="Times New Roman" pitchFamily="18" charset="0"/>
              </a:rPr>
              <a:t>the current </a:t>
            </a:r>
            <a:r>
              <a:rPr lang="en-US" sz="2400" dirty="0" smtClean="0">
                <a:solidFill>
                  <a:srgbClr val="0070C0"/>
                </a:solidFill>
                <a:latin typeface="Times New Roman" pitchFamily="18" charset="0"/>
                <a:cs typeface="Times New Roman" pitchFamily="18" charset="0"/>
              </a:rPr>
              <a:t>academic year.</a:t>
            </a:r>
            <a:endParaRPr lang="bg-BG" sz="2400" dirty="0" smtClean="0">
              <a:solidFill>
                <a:srgbClr val="0070C0"/>
              </a:solidFill>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1582726"/>
          </a:xfrm>
        </p:spPr>
        <p:txBody>
          <a:bodyPr>
            <a:normAutofit fontScale="90000"/>
          </a:bodyPr>
          <a:lstStyle/>
          <a:p>
            <a:pPr algn="ctr"/>
            <a:r>
              <a:rPr lang="bg-BG" sz="3200" dirty="0" smtClean="0">
                <a:latin typeface="Times New Roman" pitchFamily="18" charset="0"/>
                <a:cs typeface="Times New Roman" pitchFamily="18" charset="0"/>
              </a:rPr>
              <a:t>Съвместна инициатива между</a:t>
            </a:r>
            <a:br>
              <a:rPr lang="bg-BG" sz="3200" dirty="0" smtClean="0">
                <a:latin typeface="Times New Roman" pitchFamily="18" charset="0"/>
                <a:cs typeface="Times New Roman" pitchFamily="18" charset="0"/>
              </a:rPr>
            </a:br>
            <a:r>
              <a:rPr lang="bg-BG" sz="3200" dirty="0" smtClean="0">
                <a:latin typeface="Times New Roman" pitchFamily="18" charset="0"/>
                <a:cs typeface="Times New Roman" pitchFamily="18" charset="0"/>
              </a:rPr>
              <a:t> ЮФ и СРС</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solidFill>
                  <a:srgbClr val="0070C0"/>
                </a:solidFill>
                <a:latin typeface="Times New Roman" pitchFamily="18" charset="0"/>
                <a:cs typeface="Times New Roman" pitchFamily="18" charset="0"/>
              </a:rPr>
              <a:t> A joint initiative between </a:t>
            </a:r>
            <a:r>
              <a:rPr lang="bg-BG" sz="3200" dirty="0" smtClean="0">
                <a:solidFill>
                  <a:srgbClr val="0070C0"/>
                </a:solidFill>
                <a:latin typeface="Times New Roman" pitchFamily="18" charset="0"/>
                <a:cs typeface="Times New Roman" pitchFamily="18" charset="0"/>
              </a:rPr>
              <a:t>t</a:t>
            </a:r>
            <a:r>
              <a:rPr lang="en-US" sz="3200" dirty="0" smtClean="0">
                <a:solidFill>
                  <a:srgbClr val="0070C0"/>
                </a:solidFill>
                <a:latin typeface="Times New Roman" pitchFamily="18" charset="0"/>
                <a:cs typeface="Times New Roman" pitchFamily="18" charset="0"/>
              </a:rPr>
              <a:t>he Law Faculty and Sofia Regional Court</a:t>
            </a:r>
            <a:endParaRPr lang="bg-BG" sz="3200" dirty="0">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8</a:t>
            </a:fld>
            <a:endParaRPr kumimoji="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071678"/>
            <a:ext cx="8229600" cy="4143404"/>
          </a:xfrm>
        </p:spPr>
        <p:txBody>
          <a:bodyPr>
            <a:normAutofit lnSpcReduction="10000"/>
          </a:bodyPr>
          <a:lstStyle/>
          <a:p>
            <a:pPr lvl="1">
              <a:buNone/>
            </a:pPr>
            <a:r>
              <a:rPr lang="bg-BG" sz="1900" dirty="0" smtClean="0">
                <a:latin typeface="Times New Roman" pitchFamily="18" charset="0"/>
                <a:cs typeface="Times New Roman" pitchFamily="18" charset="0"/>
              </a:rPr>
              <a:t> </a:t>
            </a:r>
            <a:endParaRPr lang="en-US" sz="1900" dirty="0" smtClean="0">
              <a:latin typeface="Times New Roman" pitchFamily="18" charset="0"/>
              <a:cs typeface="Times New Roman" pitchFamily="18" charset="0"/>
            </a:endParaRPr>
          </a:p>
          <a:p>
            <a:r>
              <a:rPr lang="bg-BG" sz="1900" dirty="0" smtClean="0">
                <a:latin typeface="Times New Roman" pitchFamily="18" charset="0"/>
                <a:cs typeface="Times New Roman" pitchFamily="18" charset="0"/>
              </a:rPr>
              <a:t>Всеки студент работи само с един съдия, а всеки съдия може да има един студент или група от студенти. Всеки семестър от съответната учебна година съдиите предварително заявяват с какъв брой студенти желаят да работят. Всеки участващ съдия сам определя графика на стажуващите при него студенти, като се съобразява с лекционните и семинарните занятия на стажантите. </a:t>
            </a:r>
            <a:endParaRPr lang="en-US" sz="1900" dirty="0" smtClean="0">
              <a:latin typeface="Times New Roman" pitchFamily="18" charset="0"/>
              <a:cs typeface="Times New Roman" pitchFamily="18" charset="0"/>
            </a:endParaRPr>
          </a:p>
          <a:p>
            <a:pPr>
              <a:buNone/>
            </a:pPr>
            <a:endParaRPr lang="en-US" sz="1900" dirty="0" smtClean="0">
              <a:latin typeface="Times New Roman" pitchFamily="18" charset="0"/>
              <a:cs typeface="Times New Roman" pitchFamily="18" charset="0"/>
            </a:endParaRPr>
          </a:p>
          <a:p>
            <a:pPr lvl="0"/>
            <a:r>
              <a:rPr lang="en-US" sz="1900" dirty="0" smtClean="0">
                <a:solidFill>
                  <a:srgbClr val="0070C0"/>
                </a:solidFill>
                <a:latin typeface="Times New Roman" pitchFamily="18" charset="0"/>
                <a:cs typeface="Times New Roman" pitchFamily="18" charset="0"/>
              </a:rPr>
              <a:t>Each student works with one judge only; each judge may have either one student or a group of students. At the beginning of each semester of the respective academic year, the judges state in advance the number of students they would like to work with. Each participating judge determines the schedule of his/her trainees on an individual basis, taking into account their lectures and seminars.</a:t>
            </a:r>
          </a:p>
          <a:p>
            <a:endParaRPr lang="bg-BG" sz="2000" dirty="0" smtClean="0">
              <a:latin typeface="Times New Roman" pitchFamily="18" charset="0"/>
              <a:cs typeface="Times New Roman" pitchFamily="18" charset="0"/>
            </a:endParaRPr>
          </a:p>
        </p:txBody>
      </p:sp>
      <p:sp>
        <p:nvSpPr>
          <p:cNvPr id="3" name="Заглавие 2"/>
          <p:cNvSpPr>
            <a:spLocks noGrp="1"/>
          </p:cNvSpPr>
          <p:nvPr>
            <p:ph type="title"/>
          </p:nvPr>
        </p:nvSpPr>
        <p:spPr>
          <a:xfrm>
            <a:off x="457200" y="274638"/>
            <a:ext cx="8229600" cy="1725602"/>
          </a:xfrm>
        </p:spPr>
        <p:txBody>
          <a:bodyPr>
            <a:normAutofit fontScale="90000"/>
          </a:bodyPr>
          <a:lstStyle/>
          <a:p>
            <a:pPr algn="ctr"/>
            <a:r>
              <a:rPr lang="bg-BG" sz="3200" dirty="0" smtClean="0">
                <a:latin typeface="Times New Roman" pitchFamily="18" charset="0"/>
                <a:cs typeface="Times New Roman" pitchFamily="18" charset="0"/>
              </a:rPr>
              <a:t>Съвместна инициатива между</a:t>
            </a:r>
            <a:br>
              <a:rPr lang="bg-BG" sz="3200" dirty="0" smtClean="0">
                <a:latin typeface="Times New Roman" pitchFamily="18" charset="0"/>
                <a:cs typeface="Times New Roman" pitchFamily="18" charset="0"/>
              </a:rPr>
            </a:br>
            <a:r>
              <a:rPr lang="bg-BG" sz="3200" dirty="0" smtClean="0">
                <a:latin typeface="Times New Roman" pitchFamily="18" charset="0"/>
                <a:cs typeface="Times New Roman" pitchFamily="18" charset="0"/>
              </a:rPr>
              <a:t> ЮФ и СРС</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solidFill>
                  <a:srgbClr val="0070C0"/>
                </a:solidFill>
                <a:latin typeface="Times New Roman" pitchFamily="18" charset="0"/>
                <a:cs typeface="Times New Roman" pitchFamily="18" charset="0"/>
              </a:rPr>
              <a:t> A joint initiative between </a:t>
            </a:r>
            <a:r>
              <a:rPr lang="bg-BG" sz="3200" dirty="0" smtClean="0">
                <a:solidFill>
                  <a:srgbClr val="0070C0"/>
                </a:solidFill>
                <a:latin typeface="Times New Roman" pitchFamily="18" charset="0"/>
                <a:cs typeface="Times New Roman" pitchFamily="18" charset="0"/>
              </a:rPr>
              <a:t>t</a:t>
            </a:r>
            <a:r>
              <a:rPr lang="en-US" sz="3200" dirty="0" smtClean="0">
                <a:solidFill>
                  <a:srgbClr val="0070C0"/>
                </a:solidFill>
                <a:latin typeface="Times New Roman" pitchFamily="18" charset="0"/>
                <a:cs typeface="Times New Roman" pitchFamily="18" charset="0"/>
              </a:rPr>
              <a:t>he Law Faculty and Sofia Regional Court</a:t>
            </a:r>
            <a:endParaRPr lang="bg-BG" sz="3200" dirty="0">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2"/>
          </p:nvPr>
        </p:nvSpPr>
        <p:spPr/>
        <p:txBody>
          <a:bodyPr/>
          <a:lstStyle/>
          <a:p>
            <a:fld id="{D5BBC35B-A44B-4119-B8DA-DE9E3DFADA20}" type="slidenum">
              <a:rPr kumimoji="0" lang="en-US" smtClean="0"/>
              <a:pPr/>
              <a:t>9</a:t>
            </a:fld>
            <a:endParaRPr kumimoji="0"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393</TotalTime>
  <Words>1539</Words>
  <Application>Microsoft Office PowerPoint</Application>
  <PresentationFormat>On-screen Show (4:3)</PresentationFormat>
  <Paragraphs>222</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Lucida Sans Unicode</vt:lpstr>
      <vt:lpstr>Times New Roman</vt:lpstr>
      <vt:lpstr>Verdana</vt:lpstr>
      <vt:lpstr>Wingdings 2</vt:lpstr>
      <vt:lpstr>Wingdings 3</vt:lpstr>
      <vt:lpstr>Concourse</vt:lpstr>
      <vt:lpstr>Възможности за допълнително практическо обучение на студенти от спец. Право Opportunities for further practical training of students studying Law </vt:lpstr>
      <vt:lpstr>Съвместни инициативи Joint initiatives</vt:lpstr>
      <vt:lpstr>Съвместни стажантски програми – специфика Joint training programmes - specifics</vt:lpstr>
      <vt:lpstr>Съвместни стажантски програми – специфика Joint training programmes - specifics</vt:lpstr>
      <vt:lpstr>Съвместна инициатива между  ЮФ и СРС A joint initiative between the Law Faculty and Sofia Regional Court</vt:lpstr>
      <vt:lpstr>Съвместна инициатива между  ЮФ и СРС – цел A joint initiative between the Law Faculty and Sofia Regional Court - objectives </vt:lpstr>
      <vt:lpstr>Съвместна инициатива между  ЮФ и СРС  A joint initiative between the Law Faculty and Sofia Regional Court</vt:lpstr>
      <vt:lpstr>Съвместна инициатива между  ЮФ и СРС  A joint initiative between the Law Faculty and Sofia Regional Court</vt:lpstr>
      <vt:lpstr>Съвместна инициатива между  ЮФ и СРС  A joint initiative between the Law Faculty and Sofia Regional Court</vt:lpstr>
      <vt:lpstr> Съвместна инициатива между  ЮФ и СРС – условия за участие  A joint initiative between the Law Faculty and Sofia Regional Court - conditions for participation</vt:lpstr>
      <vt:lpstr>Съвместна инициатива между  ЮФ и СРС – условия за участие  A joint initiative between the Law Faculty and Sofia Regional Court - deadlines for submission of documents</vt:lpstr>
      <vt:lpstr>Съвместна инициатива между  ЮФ и СРС – процедура по подбор на кандидатите и класиране   A joint initiative between the Law Faculty and Sofia Regional Court - selection procedure, ranking and announcing the list of the successful candidates</vt:lpstr>
      <vt:lpstr>Съвместна инициатива между  ЮФ и СРС – брой участници  A joint initiative between the Law Faculty and Sofia Regional Court - number of participants</vt:lpstr>
      <vt:lpstr> Съвместни инициативи  на ЮФ с АССГ и АССО  Joint initiatives between the Law Faculty and the Administrative Court, Sofia City and Sofia District Administrative Court</vt:lpstr>
      <vt:lpstr> Съвместна стажантска програма с  АССГ и АССО – условия за участие  Joint internship programme with the Administrative Court, Sofia City and Sofia District Administrative Court - conditions for participation </vt:lpstr>
      <vt:lpstr> Съвместна стажантска програма с  АССГ и АССО – процедура за подбор  Joint internship programme with the Administrative Court, Sofia City and Sofia District Administrative Court - selection procedure </vt:lpstr>
      <vt:lpstr> Съвместна стажантска програма с АССГ и АССО - определяне броя на участниците  Joint internship programme with the Administrative Court, Sofia City and Sofia District Administrative Court - determining the number of participants  </vt:lpstr>
      <vt:lpstr> Съвместни инициативи  на ЮФ с АССГ и АССО – общ брой участници  Joint internship programme with the Administrative Court, Sofia City and Sofia District Administrative Court - total number of participants </vt:lpstr>
      <vt:lpstr>Съвместни инициатива  на ЮФ с АССГ– брой участници  Joint internship programme with the Administrative Court, Sofia City - number of participants</vt:lpstr>
      <vt:lpstr>Съвместни инициатива  на ЮФ с АССО – брой участници  Joint internship programme with the Sofia District Administrative Court - number of participants</vt:lpstr>
      <vt:lpstr>Съвместна инициатива  между ЮФ и прокуратури в София  A joint initiative between the Law Faculty and Prosecutor’s offices in Sofia</vt:lpstr>
      <vt:lpstr>Съвместна инициатива  между ЮФ и прокуратури в София  A joint initiative between the Law Faculty and Prosecutor’s offices in Sofia</vt:lpstr>
      <vt:lpstr>Съвместни инициативи - сертификати за участие  Joint initiatives - certificates of participation</vt:lpstr>
      <vt:lpstr>Тържествено връчване на сертификати  Formal ceremony of awarding the certificates   Учебна съдебна зала - УНСС Moot court at the UNWE</vt:lpstr>
      <vt:lpstr>Тържествено връчване на сертификати  Formal ceremony of awarding the certificates  Административен съд София-град Administrative Court, Sofia City</vt:lpstr>
      <vt:lpstr>Тържествено връчване на сертификати  Formal ceremony of awarding the certificates  Административен съд София-град Administrative Court, Sofia City</vt:lpstr>
      <vt:lpstr>Тържествено връчване на сертификати  Formal ceremony of awarding the certificates  зала “Тържествена” - УНСС</vt:lpstr>
      <vt:lpstr>Организирани посещения на съдебни заседания в Софийски градски съд  Organized visits to hearings at Sofia City Court </vt:lpstr>
      <vt:lpstr>  Ден на отворените врати - посещения по покана от ръководството на съда  An open day - visits at the invitation of the court administration  </vt:lpstr>
      <vt:lpstr>   Ден на отворените врати в АССГ  An open day at the Administrative Court, Sofia City  15.04.2016   </vt:lpstr>
      <vt:lpstr>Специални благодарности към съдиите и съдебните служители  Special thanks to judges and court staff</vt:lpstr>
      <vt:lpstr>   Благодаря за вниманието! гл. ас. д-р Илонка Горанова катедра “Публичноправни науки” – ЮФ на УНСС    Thank you for your attention!  Ilonka Goranova, Ph.D.   13.05.2016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 IL</dc:creator>
  <cp:lastModifiedBy>User</cp:lastModifiedBy>
  <cp:revision>168</cp:revision>
  <dcterms:created xsi:type="dcterms:W3CDTF">2016-05-11T17:01:04Z</dcterms:created>
  <dcterms:modified xsi:type="dcterms:W3CDTF">2016-10-29T05:32:53Z</dcterms:modified>
</cp:coreProperties>
</file>